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372" r:id="rId2"/>
    <p:sldId id="312" r:id="rId3"/>
    <p:sldId id="2382" r:id="rId4"/>
    <p:sldId id="319" r:id="rId5"/>
    <p:sldId id="314" r:id="rId6"/>
    <p:sldId id="315" r:id="rId7"/>
    <p:sldId id="2358" r:id="rId8"/>
    <p:sldId id="2379" r:id="rId9"/>
    <p:sldId id="276" r:id="rId10"/>
    <p:sldId id="277" r:id="rId11"/>
    <p:sldId id="316" r:id="rId12"/>
    <p:sldId id="2378" r:id="rId13"/>
    <p:sldId id="278" r:id="rId14"/>
    <p:sldId id="289" r:id="rId15"/>
    <p:sldId id="327" r:id="rId16"/>
    <p:sldId id="336" r:id="rId17"/>
    <p:sldId id="280" r:id="rId18"/>
    <p:sldId id="317" r:id="rId19"/>
    <p:sldId id="318" r:id="rId20"/>
    <p:sldId id="324" r:id="rId21"/>
    <p:sldId id="2339" r:id="rId22"/>
    <p:sldId id="2371" r:id="rId23"/>
    <p:sldId id="2370" r:id="rId24"/>
    <p:sldId id="2340" r:id="rId25"/>
    <p:sldId id="284" r:id="rId26"/>
    <p:sldId id="2385" r:id="rId27"/>
    <p:sldId id="2363" r:id="rId28"/>
    <p:sldId id="2362" r:id="rId29"/>
    <p:sldId id="2386" r:id="rId30"/>
    <p:sldId id="2387" r:id="rId31"/>
    <p:sldId id="2388" r:id="rId32"/>
    <p:sldId id="2373" r:id="rId33"/>
    <p:sldId id="2374" r:id="rId34"/>
    <p:sldId id="2384" r:id="rId35"/>
    <p:sldId id="2364" r:id="rId36"/>
    <p:sldId id="329" r:id="rId37"/>
    <p:sldId id="2349" r:id="rId38"/>
    <p:sldId id="2375" r:id="rId39"/>
    <p:sldId id="2357" r:id="rId40"/>
    <p:sldId id="2356" r:id="rId41"/>
    <p:sldId id="2342" r:id="rId42"/>
    <p:sldId id="2343" r:id="rId43"/>
    <p:sldId id="2345" r:id="rId44"/>
    <p:sldId id="2380" r:id="rId45"/>
    <p:sldId id="2381" r:id="rId46"/>
    <p:sldId id="335" r:id="rId47"/>
    <p:sldId id="292" r:id="rId48"/>
    <p:sldId id="311" r:id="rId49"/>
    <p:sldId id="261" r:id="rId50"/>
    <p:sldId id="2348" r:id="rId51"/>
    <p:sldId id="282" r:id="rId52"/>
    <p:sldId id="283" r:id="rId53"/>
    <p:sldId id="2351" r:id="rId54"/>
    <p:sldId id="2350" r:id="rId55"/>
    <p:sldId id="235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7"/>
    <p:restoredTop sz="84154"/>
  </p:normalViewPr>
  <p:slideViewPr>
    <p:cSldViewPr snapToGrid="0" snapToObjects="1">
      <p:cViewPr varScale="1">
        <p:scale>
          <a:sx n="109" d="100"/>
          <a:sy n="109" d="100"/>
        </p:scale>
        <p:origin x="8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1A04A-A428-1244-B02E-227E402FE08F}" type="datetimeFigureOut">
              <a:rPr lang="en-US" smtClean="0"/>
              <a:t>10/2/19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E898A-8468-BB41-A228-45249D9A95C6}" type="slidenum">
              <a:rPr lang="en-US" smtClean="0"/>
              <a:t>‹#›</a:t>
            </a:fld>
            <a:endParaRPr lang="en-US"/>
          </a:p>
        </p:txBody>
      </p:sp>
    </p:spTree>
    <p:extLst>
      <p:ext uri="{BB962C8B-B14F-4D97-AF65-F5344CB8AC3E}">
        <p14:creationId xmlns:p14="http://schemas.microsoft.com/office/powerpoint/2010/main" val="139184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NASA5 and the LVIS team conducted science sorties (91 flight hours), including during the two transit legs, between 12 July and 7 August 2019 for the Arctic-Boreal Vulnerability Experiment. Targets requested by the Science Team included </a:t>
            </a:r>
            <a:r>
              <a:rPr lang="en-US" sz="1200" b="0" i="0" u="none" strike="noStrike" kern="1200" dirty="0" err="1">
                <a:solidFill>
                  <a:schemeClr val="tx1"/>
                </a:solidFill>
                <a:effectLst/>
                <a:latin typeface="+mn-lt"/>
                <a:ea typeface="+mn-ea"/>
                <a:cs typeface="+mn-cs"/>
              </a:rPr>
              <a:t>TomoSAR</a:t>
            </a:r>
            <a:r>
              <a:rPr lang="en-US" sz="1200" b="0" i="0" u="none" strike="noStrike" kern="1200" dirty="0">
                <a:solidFill>
                  <a:schemeClr val="tx1"/>
                </a:solidFill>
                <a:effectLst/>
                <a:latin typeface="+mn-lt"/>
                <a:ea typeface="+mn-ea"/>
                <a:cs typeface="+mn-cs"/>
              </a:rPr>
              <a:t> swaths at BERMS and Delta Junction for NISAR; </a:t>
            </a:r>
            <a:r>
              <a:rPr lang="en-US" sz="1200" b="0" i="0" u="none" strike="noStrike" kern="1200" dirty="0" err="1">
                <a:solidFill>
                  <a:schemeClr val="tx1"/>
                </a:solidFill>
                <a:effectLst/>
                <a:latin typeface="+mn-lt"/>
                <a:ea typeface="+mn-ea"/>
                <a:cs typeface="+mn-cs"/>
              </a:rPr>
              <a:t>underflights</a:t>
            </a:r>
            <a:r>
              <a:rPr lang="en-US" sz="1200" b="0" i="0" u="none" strike="noStrike" kern="1200" dirty="0">
                <a:solidFill>
                  <a:schemeClr val="tx1"/>
                </a:solidFill>
                <a:effectLst/>
                <a:latin typeface="+mn-lt"/>
                <a:ea typeface="+mn-ea"/>
                <a:cs typeface="+mn-cs"/>
              </a:rPr>
              <a:t> of IceSAT-2 Reference Ground Tracks; first-time observations and revisits of L-ban SAR swaths across the ABoVE domain for the Active Layer Working Group; opportunistic data acquisition of the Shovel Creek fire perimeter near Fairbanks, including </a:t>
            </a:r>
            <a:r>
              <a:rPr lang="en-US" sz="1200" b="0" i="0" u="none" strike="noStrike" kern="1200" dirty="0" err="1">
                <a:solidFill>
                  <a:schemeClr val="tx1"/>
                </a:solidFill>
                <a:effectLst/>
                <a:latin typeface="+mn-lt"/>
                <a:ea typeface="+mn-ea"/>
                <a:cs typeface="+mn-cs"/>
              </a:rPr>
              <a:t>reflights</a:t>
            </a:r>
            <a:r>
              <a:rPr lang="en-US" sz="1200" b="0" i="0" u="none" strike="noStrike" kern="1200" dirty="0">
                <a:solidFill>
                  <a:schemeClr val="tx1"/>
                </a:solidFill>
                <a:effectLst/>
                <a:latin typeface="+mn-lt"/>
                <a:ea typeface="+mn-ea"/>
                <a:cs typeface="+mn-cs"/>
              </a:rPr>
              <a:t> of an line flown in 2014 by G-</a:t>
            </a:r>
            <a:r>
              <a:rPr lang="en-US" sz="1200" b="0" i="0" u="none" strike="noStrike" kern="1200" dirty="0" err="1">
                <a:solidFill>
                  <a:schemeClr val="tx1"/>
                </a:solidFill>
                <a:effectLst/>
                <a:latin typeface="+mn-lt"/>
                <a:ea typeface="+mn-ea"/>
                <a:cs typeface="+mn-cs"/>
              </a:rPr>
              <a:t>LiHT</a:t>
            </a:r>
            <a:r>
              <a:rPr lang="en-US" sz="1200" b="0" i="0" u="none" strike="noStrike" kern="1200" dirty="0">
                <a:solidFill>
                  <a:schemeClr val="tx1"/>
                </a:solidFill>
                <a:effectLst/>
                <a:latin typeface="+mn-lt"/>
                <a:ea typeface="+mn-ea"/>
                <a:cs typeface="+mn-cs"/>
              </a:rPr>
              <a:t>; NGEE-Arctic sites in Barrow and the Seward Peninsula; and numerous burn scars around Yellowknife/Great Slave Lake for the Phase 2 Wildfire projects. Weather provided daily challenges to acquisition, but due to the excellent performance of the LVIS instruments and NASA5’s extended range and duration, in the end, the only targets not acquired were the </a:t>
            </a:r>
            <a:r>
              <a:rPr lang="en-US" sz="1200" b="0" i="0" u="none" strike="noStrike" kern="1200" dirty="0" err="1">
                <a:solidFill>
                  <a:schemeClr val="tx1"/>
                </a:solidFill>
                <a:effectLst/>
                <a:latin typeface="+mn-lt"/>
                <a:ea typeface="+mn-ea"/>
                <a:cs typeface="+mn-cs"/>
              </a:rPr>
              <a:t>Anaktuvuk</a:t>
            </a:r>
            <a:r>
              <a:rPr lang="en-US" sz="1200" b="0" i="0" u="none" strike="noStrike" kern="1200" dirty="0">
                <a:solidFill>
                  <a:schemeClr val="tx1"/>
                </a:solidFill>
                <a:effectLst/>
                <a:latin typeface="+mn-lt"/>
                <a:ea typeface="+mn-ea"/>
                <a:cs typeface="+mn-cs"/>
              </a:rPr>
              <a:t> Burn Scar on the North Slope of Alaska, and two SAR swaths on the Yukon-Kuskokwim Delta.</a:t>
            </a:r>
            <a:endParaRPr lang="en-US" dirty="0"/>
          </a:p>
          <a:p>
            <a:endParaRPr lang="en-US" dirty="0"/>
          </a:p>
        </p:txBody>
      </p:sp>
      <p:sp>
        <p:nvSpPr>
          <p:cNvPr id="4" name="Slide Number Placeholder 3"/>
          <p:cNvSpPr>
            <a:spLocks noGrp="1"/>
          </p:cNvSpPr>
          <p:nvPr>
            <p:ph type="sldNum" sz="quarter" idx="5"/>
          </p:nvPr>
        </p:nvSpPr>
        <p:spPr/>
        <p:txBody>
          <a:bodyPr/>
          <a:lstStyle/>
          <a:p>
            <a:fld id="{D2FE898A-8468-BB41-A228-45249D9A95C6}" type="slidenum">
              <a:rPr lang="en-US" smtClean="0"/>
              <a:t>44</a:t>
            </a:fld>
            <a:endParaRPr lang="en-US"/>
          </a:p>
        </p:txBody>
      </p:sp>
    </p:spTree>
    <p:extLst>
      <p:ext uri="{BB962C8B-B14F-4D97-AF65-F5344CB8AC3E}">
        <p14:creationId xmlns:p14="http://schemas.microsoft.com/office/powerpoint/2010/main" val="307887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AE16-C5A7-044D-A11B-1AFF22BB34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F239BA-C530-1940-AA0E-67BD3479C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1A338-933E-F343-80C4-56C71A861CB9}"/>
              </a:ext>
            </a:extLst>
          </p:cNvPr>
          <p:cNvSpPr>
            <a:spLocks noGrp="1"/>
          </p:cNvSpPr>
          <p:nvPr>
            <p:ph type="dt" sz="half" idx="10"/>
          </p:nvPr>
        </p:nvSpPr>
        <p:spPr/>
        <p:txBody>
          <a:bodyPr/>
          <a:lstStyle>
            <a:lvl1pPr>
              <a:defRPr>
                <a:solidFill>
                  <a:schemeClr val="tx1"/>
                </a:solidFill>
              </a:defRPr>
            </a:lvl1pPr>
          </a:lstStyle>
          <a:p>
            <a:fld id="{02A98261-7C8B-044D-8390-6D1B50DFD220}" type="datetimeFigureOut">
              <a:rPr lang="en-US" smtClean="0"/>
              <a:pPr/>
              <a:t>10/2/19</a:t>
            </a:fld>
            <a:endParaRPr lang="en-US" dirty="0"/>
          </a:p>
        </p:txBody>
      </p:sp>
      <p:sp>
        <p:nvSpPr>
          <p:cNvPr id="5" name="Footer Placeholder 4">
            <a:extLst>
              <a:ext uri="{FF2B5EF4-FFF2-40B4-BE49-F238E27FC236}">
                <a16:creationId xmlns:a16="http://schemas.microsoft.com/office/drawing/2014/main" id="{8AE3F90D-67B8-014C-A865-531A036A760C}"/>
              </a:ext>
            </a:extLst>
          </p:cNvPr>
          <p:cNvSpPr>
            <a:spLocks noGrp="1"/>
          </p:cNvSpPr>
          <p:nvPr>
            <p:ph type="ftr" sz="quarter" idx="11"/>
          </p:nvPr>
        </p:nvSpPr>
        <p:spPr/>
        <p:txBody>
          <a:bodyPr/>
          <a:lstStyle>
            <a:lvl1pPr>
              <a:defRPr>
                <a:solidFill>
                  <a:schemeClr val="tx1"/>
                </a:solidFill>
              </a:defRPr>
            </a:lvl1pPr>
          </a:lstStyle>
          <a:p>
            <a:r>
              <a:rPr lang="en-US" dirty="0"/>
              <a:t>NWT Fire Symposium, Yellowknife NT</a:t>
            </a:r>
          </a:p>
        </p:txBody>
      </p:sp>
      <p:sp>
        <p:nvSpPr>
          <p:cNvPr id="6" name="Slide Number Placeholder 5">
            <a:extLst>
              <a:ext uri="{FF2B5EF4-FFF2-40B4-BE49-F238E27FC236}">
                <a16:creationId xmlns:a16="http://schemas.microsoft.com/office/drawing/2014/main" id="{DDF91126-8F17-8444-90D9-CD2C1077AAA7}"/>
              </a:ext>
            </a:extLst>
          </p:cNvPr>
          <p:cNvSpPr>
            <a:spLocks noGrp="1"/>
          </p:cNvSpPr>
          <p:nvPr>
            <p:ph type="sldNum" sz="quarter" idx="12"/>
          </p:nvPr>
        </p:nvSpPr>
        <p:spPr/>
        <p:txBody>
          <a:bodyPr/>
          <a:lstStyle>
            <a:lvl1pPr>
              <a:defRPr>
                <a:solidFill>
                  <a:schemeClr val="tx1"/>
                </a:solidFill>
              </a:defRPr>
            </a:lvl1pPr>
          </a:lstStyle>
          <a:p>
            <a:fld id="{9C4889E2-15E9-A24A-B952-E2E8603A7BE4}" type="slidenum">
              <a:rPr lang="en-US" smtClean="0"/>
              <a:pPr/>
              <a:t>‹#›</a:t>
            </a:fld>
            <a:endParaRPr lang="en-US" dirty="0"/>
          </a:p>
        </p:txBody>
      </p:sp>
    </p:spTree>
    <p:extLst>
      <p:ext uri="{BB962C8B-B14F-4D97-AF65-F5344CB8AC3E}">
        <p14:creationId xmlns:p14="http://schemas.microsoft.com/office/powerpoint/2010/main" val="416313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2370-F5C8-B649-ACA6-2E8E428DE3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7CED27-313B-6643-AA56-BB0BB21526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65B95-7805-A748-94E0-FF5FF15BD7AD}"/>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5" name="Footer Placeholder 4">
            <a:extLst>
              <a:ext uri="{FF2B5EF4-FFF2-40B4-BE49-F238E27FC236}">
                <a16:creationId xmlns:a16="http://schemas.microsoft.com/office/drawing/2014/main" id="{BB25BD96-1E62-6446-9999-6EA825361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690BE-FCE4-FD4F-A885-5AEFBD19391E}"/>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24243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4B5CDB-F42D-894C-8BE1-02F19FFDDE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FFED70-0D91-F343-A45C-89839D1D23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FEFC2-3391-5045-B37F-A9077DBC184F}"/>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5" name="Footer Placeholder 4">
            <a:extLst>
              <a:ext uri="{FF2B5EF4-FFF2-40B4-BE49-F238E27FC236}">
                <a16:creationId xmlns:a16="http://schemas.microsoft.com/office/drawing/2014/main" id="{6F48351B-CBFF-2E4B-BE08-5B638500D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5006F-0202-794F-8718-4F358E87D11C}"/>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3451912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FF77C57-549E-9E45-AE00-76313BE73EEC}"/>
              </a:ext>
            </a:extLst>
          </p:cNvPr>
          <p:cNvGrpSpPr/>
          <p:nvPr userDrawn="1"/>
        </p:nvGrpSpPr>
        <p:grpSpPr>
          <a:xfrm>
            <a:off x="-16565" y="-25811"/>
            <a:ext cx="12208565" cy="1393204"/>
            <a:chOff x="-16565" y="-25811"/>
            <a:chExt cx="12208565" cy="1393204"/>
          </a:xfrm>
        </p:grpSpPr>
        <p:pic>
          <p:nvPicPr>
            <p:cNvPr id="9" name="Picture 8">
              <a:extLst>
                <a:ext uri="{FF2B5EF4-FFF2-40B4-BE49-F238E27FC236}">
                  <a16:creationId xmlns:a16="http://schemas.microsoft.com/office/drawing/2014/main" id="{81888E27-5888-524E-8944-80FB70B084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565" y="-10833"/>
              <a:ext cx="3200400" cy="1378226"/>
            </a:xfrm>
            <a:prstGeom prst="rect">
              <a:avLst/>
            </a:prstGeom>
          </p:spPr>
        </p:pic>
        <p:pic>
          <p:nvPicPr>
            <p:cNvPr id="11" name="Picture 10">
              <a:extLst>
                <a:ext uri="{FF2B5EF4-FFF2-40B4-BE49-F238E27FC236}">
                  <a16:creationId xmlns:a16="http://schemas.microsoft.com/office/drawing/2014/main" id="{2BE68CC3-471D-7645-B7F6-64C973298B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183835" y="-25811"/>
              <a:ext cx="3200400" cy="1393204"/>
            </a:xfrm>
            <a:prstGeom prst="rect">
              <a:avLst/>
            </a:prstGeom>
          </p:spPr>
        </p:pic>
        <p:pic>
          <p:nvPicPr>
            <p:cNvPr id="13" name="Picture 12">
              <a:extLst>
                <a:ext uri="{FF2B5EF4-FFF2-40B4-BE49-F238E27FC236}">
                  <a16:creationId xmlns:a16="http://schemas.microsoft.com/office/drawing/2014/main" id="{E993E941-092B-FC49-90C4-69B5C46447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991600" y="-10834"/>
              <a:ext cx="3200400" cy="1378227"/>
            </a:xfrm>
            <a:prstGeom prst="rect">
              <a:avLst/>
            </a:prstGeom>
          </p:spPr>
        </p:pic>
        <p:pic>
          <p:nvPicPr>
            <p:cNvPr id="15" name="Picture 14">
              <a:extLst>
                <a:ext uri="{FF2B5EF4-FFF2-40B4-BE49-F238E27FC236}">
                  <a16:creationId xmlns:a16="http://schemas.microsoft.com/office/drawing/2014/main" id="{8D51A8C0-4277-D647-8C8C-F5978397FA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026426" y="-10833"/>
              <a:ext cx="3200400" cy="1378226"/>
            </a:xfrm>
            <a:prstGeom prst="rect">
              <a:avLst/>
            </a:prstGeom>
          </p:spPr>
        </p:pic>
      </p:grpSp>
      <p:sp>
        <p:nvSpPr>
          <p:cNvPr id="2" name="Title 1">
            <a:extLst>
              <a:ext uri="{FF2B5EF4-FFF2-40B4-BE49-F238E27FC236}">
                <a16:creationId xmlns:a16="http://schemas.microsoft.com/office/drawing/2014/main" id="{B25E1656-DDAB-A148-A708-6B452E402BBE}"/>
              </a:ext>
            </a:extLst>
          </p:cNvPr>
          <p:cNvSpPr>
            <a:spLocks noGrp="1"/>
          </p:cNvSpPr>
          <p:nvPr>
            <p:ph type="title"/>
          </p:nvPr>
        </p:nvSpPr>
        <p:spPr>
          <a:xfrm>
            <a:off x="3275806" y="7316"/>
            <a:ext cx="8077993" cy="1325563"/>
          </a:xfrm>
          <a:prstGeom prst="rect">
            <a:avLst/>
          </a:prstGeo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74AAC3FD-9A7F-2745-B5E0-A8B7B68DF2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43EC1-A44C-C140-8C91-4BF65BDCC1E6}"/>
              </a:ext>
            </a:extLst>
          </p:cNvPr>
          <p:cNvSpPr>
            <a:spLocks noGrp="1"/>
          </p:cNvSpPr>
          <p:nvPr>
            <p:ph type="dt" sz="half" idx="10"/>
          </p:nvPr>
        </p:nvSpPr>
        <p:spPr/>
        <p:txBody>
          <a:bodyPr/>
          <a:lstStyle>
            <a:lvl1pPr>
              <a:defRPr>
                <a:solidFill>
                  <a:schemeClr val="tx1"/>
                </a:solidFill>
              </a:defRPr>
            </a:lvl1pPr>
          </a:lstStyle>
          <a:p>
            <a:fld id="{02A98261-7C8B-044D-8390-6D1B50DFD220}" type="datetimeFigureOut">
              <a:rPr lang="en-US" smtClean="0"/>
              <a:pPr/>
              <a:t>10/2/19</a:t>
            </a:fld>
            <a:endParaRPr lang="en-US" dirty="0"/>
          </a:p>
        </p:txBody>
      </p:sp>
      <p:sp>
        <p:nvSpPr>
          <p:cNvPr id="5" name="Footer Placeholder 4">
            <a:extLst>
              <a:ext uri="{FF2B5EF4-FFF2-40B4-BE49-F238E27FC236}">
                <a16:creationId xmlns:a16="http://schemas.microsoft.com/office/drawing/2014/main" id="{ED0AB0B2-F8C0-5D42-A929-B66067686825}"/>
              </a:ext>
            </a:extLst>
          </p:cNvPr>
          <p:cNvSpPr>
            <a:spLocks noGrp="1"/>
          </p:cNvSpPr>
          <p:nvPr>
            <p:ph type="ftr" sz="quarter" idx="11"/>
          </p:nvPr>
        </p:nvSpPr>
        <p:spPr/>
        <p:txBody>
          <a:bodyPr/>
          <a:lstStyle>
            <a:lvl1pPr>
              <a:defRPr>
                <a:solidFill>
                  <a:schemeClr val="tx1"/>
                </a:solidFill>
              </a:defRPr>
            </a:lvl1pPr>
          </a:lstStyle>
          <a:p>
            <a:r>
              <a:rPr lang="en-US" dirty="0"/>
              <a:t>NWT Fire Symposium, Yellowknife NT</a:t>
            </a:r>
          </a:p>
        </p:txBody>
      </p:sp>
      <p:sp>
        <p:nvSpPr>
          <p:cNvPr id="6" name="Slide Number Placeholder 5">
            <a:extLst>
              <a:ext uri="{FF2B5EF4-FFF2-40B4-BE49-F238E27FC236}">
                <a16:creationId xmlns:a16="http://schemas.microsoft.com/office/drawing/2014/main" id="{FAF228CC-9AB5-7E41-9DAA-8A41433F5708}"/>
              </a:ext>
            </a:extLst>
          </p:cNvPr>
          <p:cNvSpPr>
            <a:spLocks noGrp="1"/>
          </p:cNvSpPr>
          <p:nvPr>
            <p:ph type="sldNum" sz="quarter" idx="12"/>
          </p:nvPr>
        </p:nvSpPr>
        <p:spPr/>
        <p:txBody>
          <a:bodyPr/>
          <a:lstStyle>
            <a:lvl1pPr>
              <a:defRPr>
                <a:solidFill>
                  <a:schemeClr val="tx1"/>
                </a:solidFill>
              </a:defRPr>
            </a:lvl1pPr>
          </a:lstStyle>
          <a:p>
            <a:fld id="{9C4889E2-15E9-A24A-B952-E2E8603A7BE4}" type="slidenum">
              <a:rPr lang="en-US" smtClean="0"/>
              <a:pPr/>
              <a:t>‹#›</a:t>
            </a:fld>
            <a:endParaRPr lang="en-US" dirty="0"/>
          </a:p>
        </p:txBody>
      </p:sp>
      <p:pic>
        <p:nvPicPr>
          <p:cNvPr id="17" name="Picture 5" descr="above_logo_ppt.gif">
            <a:extLst>
              <a:ext uri="{FF2B5EF4-FFF2-40B4-BE49-F238E27FC236}">
                <a16:creationId xmlns:a16="http://schemas.microsoft.com/office/drawing/2014/main" id="{BFE8C79A-D40B-244E-A16D-CADF5E06AF0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5407" y="298450"/>
            <a:ext cx="3060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63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5DD8D-B5BF-4F40-B5F4-82ECACAD3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3D4614-91C2-A74F-AEF6-B5EBAE423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190F9C-2F37-344B-8125-75E42EF49359}"/>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5" name="Footer Placeholder 4">
            <a:extLst>
              <a:ext uri="{FF2B5EF4-FFF2-40B4-BE49-F238E27FC236}">
                <a16:creationId xmlns:a16="http://schemas.microsoft.com/office/drawing/2014/main" id="{E2F9B7AE-C86E-374F-82C4-00F198A00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4DDE4-6870-A94F-AF88-34C5E4C2AB43}"/>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216363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AEE6-AAC3-6F41-8686-B41C40818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DF442-B6E5-D049-A03A-AB37C4FF93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4D5540-8B21-5C4D-AB8C-0E1AA1C75A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D9AB24-A5AE-1F4F-9AB8-775A46BF80C0}"/>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6" name="Footer Placeholder 5">
            <a:extLst>
              <a:ext uri="{FF2B5EF4-FFF2-40B4-BE49-F238E27FC236}">
                <a16:creationId xmlns:a16="http://schemas.microsoft.com/office/drawing/2014/main" id="{7088F61E-18C4-D148-AA75-0A08F4C76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9107A-F7A1-8241-B2BB-CEA2CD7F42CC}"/>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371473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5A95-A3DC-104D-8A48-8BAE752DBAA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99FE292-3ED7-8A4F-9F7D-762DAE29A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90923B-1EB1-D741-A527-CEA39263DB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F1871A-6959-CB4A-A229-ED8F10292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CB10A8-D03F-7044-9EEF-F0D4ABA09E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4D5C46-628E-F246-B7CA-9FDC429A7EC0}"/>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8" name="Footer Placeholder 7">
            <a:extLst>
              <a:ext uri="{FF2B5EF4-FFF2-40B4-BE49-F238E27FC236}">
                <a16:creationId xmlns:a16="http://schemas.microsoft.com/office/drawing/2014/main" id="{A0E056D4-017C-9446-AFE6-3EBA90D7C2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94F4F1-1BC9-AB4B-BB61-B2A19F8D89BF}"/>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209866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FB7B-F578-2740-B5CE-A7A7134C656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857CD9-FA2C-B545-B30F-6C5956F6EA93}"/>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4" name="Footer Placeholder 3">
            <a:extLst>
              <a:ext uri="{FF2B5EF4-FFF2-40B4-BE49-F238E27FC236}">
                <a16:creationId xmlns:a16="http://schemas.microsoft.com/office/drawing/2014/main" id="{04B7AE2A-75C0-4742-AF98-55945FC0C2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F6B4A-DCFA-AE45-84E4-588E48EA1B88}"/>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9988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EBB34-7866-0840-BBD1-DFF30015A2F3}"/>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3" name="Footer Placeholder 2">
            <a:extLst>
              <a:ext uri="{FF2B5EF4-FFF2-40B4-BE49-F238E27FC236}">
                <a16:creationId xmlns:a16="http://schemas.microsoft.com/office/drawing/2014/main" id="{02190635-DC58-A142-B914-AC78A0D4F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B49E20-05F1-6842-8E09-A992C087177C}"/>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182914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FF54-758F-514E-B354-3E506937512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50EC1-112E-434E-883D-96B2FFDF5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EBC274-015B-1940-A3E2-7D2ECCF05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71DD0E-DF5D-CF45-ABA2-D8AD27A275AA}"/>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6" name="Footer Placeholder 5">
            <a:extLst>
              <a:ext uri="{FF2B5EF4-FFF2-40B4-BE49-F238E27FC236}">
                <a16:creationId xmlns:a16="http://schemas.microsoft.com/office/drawing/2014/main" id="{B0601715-96CD-034E-8039-80B1C4DED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2B9CE-24FB-AF42-92AD-5613CF505002}"/>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288468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9329-9E5C-1A40-B99C-D0E1902B87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EFA002-320A-884C-8F70-301EF7998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F1DF00-237D-9D41-A95E-21D0C8609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03CB9A-6158-644D-8DF4-325A4E588F64}"/>
              </a:ext>
            </a:extLst>
          </p:cNvPr>
          <p:cNvSpPr>
            <a:spLocks noGrp="1"/>
          </p:cNvSpPr>
          <p:nvPr>
            <p:ph type="dt" sz="half" idx="10"/>
          </p:nvPr>
        </p:nvSpPr>
        <p:spPr/>
        <p:txBody>
          <a:bodyPr/>
          <a:lstStyle/>
          <a:p>
            <a:fld id="{02A98261-7C8B-044D-8390-6D1B50DFD220}" type="datetimeFigureOut">
              <a:rPr lang="en-US" smtClean="0"/>
              <a:t>10/2/19</a:t>
            </a:fld>
            <a:endParaRPr lang="en-US"/>
          </a:p>
        </p:txBody>
      </p:sp>
      <p:sp>
        <p:nvSpPr>
          <p:cNvPr id="6" name="Footer Placeholder 5">
            <a:extLst>
              <a:ext uri="{FF2B5EF4-FFF2-40B4-BE49-F238E27FC236}">
                <a16:creationId xmlns:a16="http://schemas.microsoft.com/office/drawing/2014/main" id="{1FAE6F69-A900-CF42-97A4-EA49999CF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07B08-7BBF-CD45-8331-03405AE941D5}"/>
              </a:ext>
            </a:extLst>
          </p:cNvPr>
          <p:cNvSpPr>
            <a:spLocks noGrp="1"/>
          </p:cNvSpPr>
          <p:nvPr>
            <p:ph type="sldNum" sz="quarter" idx="12"/>
          </p:nvPr>
        </p:nvSpPr>
        <p:spPr/>
        <p:txBody>
          <a:bodyPr/>
          <a:lstStyle/>
          <a:p>
            <a:fld id="{9C4889E2-15E9-A24A-B952-E2E8603A7BE4}" type="slidenum">
              <a:rPr lang="en-US" smtClean="0"/>
              <a:t>‹#›</a:t>
            </a:fld>
            <a:endParaRPr lang="en-US"/>
          </a:p>
        </p:txBody>
      </p:sp>
    </p:spTree>
    <p:extLst>
      <p:ext uri="{BB962C8B-B14F-4D97-AF65-F5344CB8AC3E}">
        <p14:creationId xmlns:p14="http://schemas.microsoft.com/office/powerpoint/2010/main" val="1866394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C0F782B-7570-2443-8440-4CD98DA43484}"/>
              </a:ext>
            </a:extLst>
          </p:cNvPr>
          <p:cNvGrpSpPr/>
          <p:nvPr userDrawn="1"/>
        </p:nvGrpSpPr>
        <p:grpSpPr>
          <a:xfrm>
            <a:off x="-16565" y="-25811"/>
            <a:ext cx="12208565" cy="1393204"/>
            <a:chOff x="-16565" y="-25811"/>
            <a:chExt cx="12208565" cy="1393204"/>
          </a:xfrm>
        </p:grpSpPr>
        <p:pic>
          <p:nvPicPr>
            <p:cNvPr id="15" name="Picture 14">
              <a:extLst>
                <a:ext uri="{FF2B5EF4-FFF2-40B4-BE49-F238E27FC236}">
                  <a16:creationId xmlns:a16="http://schemas.microsoft.com/office/drawing/2014/main" id="{7AC67249-86D9-BF45-9D81-1223ADB698F6}"/>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6565" y="-10833"/>
              <a:ext cx="3200400" cy="1378226"/>
            </a:xfrm>
            <a:prstGeom prst="rect">
              <a:avLst/>
            </a:prstGeom>
          </p:spPr>
        </p:pic>
        <p:pic>
          <p:nvPicPr>
            <p:cNvPr id="16" name="Picture 15">
              <a:extLst>
                <a:ext uri="{FF2B5EF4-FFF2-40B4-BE49-F238E27FC236}">
                  <a16:creationId xmlns:a16="http://schemas.microsoft.com/office/drawing/2014/main" id="{96411125-1FE3-6D46-9888-016C41EB2B02}"/>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3183835" y="-25811"/>
              <a:ext cx="3200400" cy="1393204"/>
            </a:xfrm>
            <a:prstGeom prst="rect">
              <a:avLst/>
            </a:prstGeom>
          </p:spPr>
        </p:pic>
        <p:pic>
          <p:nvPicPr>
            <p:cNvPr id="17" name="Picture 16">
              <a:extLst>
                <a:ext uri="{FF2B5EF4-FFF2-40B4-BE49-F238E27FC236}">
                  <a16:creationId xmlns:a16="http://schemas.microsoft.com/office/drawing/2014/main" id="{F8AA7AE4-D996-BB4D-A595-0957741C781B}"/>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8991600" y="-10834"/>
              <a:ext cx="3200400" cy="1378227"/>
            </a:xfrm>
            <a:prstGeom prst="rect">
              <a:avLst/>
            </a:prstGeom>
          </p:spPr>
        </p:pic>
        <p:pic>
          <p:nvPicPr>
            <p:cNvPr id="18" name="Picture 17">
              <a:extLst>
                <a:ext uri="{FF2B5EF4-FFF2-40B4-BE49-F238E27FC236}">
                  <a16:creationId xmlns:a16="http://schemas.microsoft.com/office/drawing/2014/main" id="{D0945BC9-9028-564D-A56E-E35EFF6F9030}"/>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6026426" y="-10833"/>
              <a:ext cx="3200400" cy="1378226"/>
            </a:xfrm>
            <a:prstGeom prst="rect">
              <a:avLst/>
            </a:prstGeom>
          </p:spPr>
        </p:pic>
      </p:grpSp>
      <p:sp>
        <p:nvSpPr>
          <p:cNvPr id="2" name="Title Placeholder 1">
            <a:extLst>
              <a:ext uri="{FF2B5EF4-FFF2-40B4-BE49-F238E27FC236}">
                <a16:creationId xmlns:a16="http://schemas.microsoft.com/office/drawing/2014/main" id="{A751E421-B46E-0240-B4F0-154A99F79D95}"/>
              </a:ext>
            </a:extLst>
          </p:cNvPr>
          <p:cNvSpPr>
            <a:spLocks noGrp="1"/>
          </p:cNvSpPr>
          <p:nvPr>
            <p:ph type="title"/>
          </p:nvPr>
        </p:nvSpPr>
        <p:spPr>
          <a:xfrm>
            <a:off x="3275807" y="192849"/>
            <a:ext cx="8077994" cy="8408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A5946D-54C4-7149-A219-5CEB714B3A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E4113-1050-FB40-8D5B-A646CABE6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fld id="{02A98261-7C8B-044D-8390-6D1B50DFD220}" type="datetimeFigureOut">
              <a:rPr lang="en-US" smtClean="0"/>
              <a:pPr/>
              <a:t>10/2/19</a:t>
            </a:fld>
            <a:endParaRPr lang="en-US" dirty="0"/>
          </a:p>
        </p:txBody>
      </p:sp>
      <p:sp>
        <p:nvSpPr>
          <p:cNvPr id="5" name="Footer Placeholder 4">
            <a:extLst>
              <a:ext uri="{FF2B5EF4-FFF2-40B4-BE49-F238E27FC236}">
                <a16:creationId xmlns:a16="http://schemas.microsoft.com/office/drawing/2014/main" id="{40D04A7A-BD43-D645-BDA9-2133477FE4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NWT Fire Symposium, Yellowknife NT</a:t>
            </a:r>
          </a:p>
        </p:txBody>
      </p:sp>
      <p:sp>
        <p:nvSpPr>
          <p:cNvPr id="6" name="Slide Number Placeholder 5">
            <a:extLst>
              <a:ext uri="{FF2B5EF4-FFF2-40B4-BE49-F238E27FC236}">
                <a16:creationId xmlns:a16="http://schemas.microsoft.com/office/drawing/2014/main" id="{30211EDD-44C3-1F4A-B449-FC590A12AB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C4889E2-15E9-A24A-B952-E2E8603A7BE4}" type="slidenum">
              <a:rPr lang="en-US" smtClean="0"/>
              <a:pPr/>
              <a:t>‹#›</a:t>
            </a:fld>
            <a:endParaRPr lang="en-US" dirty="0"/>
          </a:p>
        </p:txBody>
      </p:sp>
      <p:pic>
        <p:nvPicPr>
          <p:cNvPr id="19" name="Picture 5" descr="above_logo_ppt.gif">
            <a:extLst>
              <a:ext uri="{FF2B5EF4-FFF2-40B4-BE49-F238E27FC236}">
                <a16:creationId xmlns:a16="http://schemas.microsoft.com/office/drawing/2014/main" id="{E2F01212-E0F1-D245-B021-9DBFAD7E6727}"/>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75407" y="298450"/>
            <a:ext cx="30607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358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Charles.E.Miller@jpl.nasa.gov" TargetMode="Externa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hyperlink" Target="https://above.nasa.gov/airborne/index.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079C9-BD42-9843-8B55-78DD38715456}"/>
              </a:ext>
            </a:extLst>
          </p:cNvPr>
          <p:cNvPicPr>
            <a:picLocks noChangeAspect="1"/>
          </p:cNvPicPr>
          <p:nvPr/>
        </p:nvPicPr>
        <p:blipFill>
          <a:blip r:embed="rId2"/>
          <a:stretch>
            <a:fillRect/>
          </a:stretch>
        </p:blipFill>
        <p:spPr>
          <a:xfrm>
            <a:off x="-15240" y="-15031"/>
            <a:ext cx="12207240" cy="9155430"/>
          </a:xfrm>
          <a:prstGeom prst="rect">
            <a:avLst/>
          </a:prstGeom>
        </p:spPr>
      </p:pic>
      <p:sp>
        <p:nvSpPr>
          <p:cNvPr id="5" name="Rectangle 2">
            <a:extLst>
              <a:ext uri="{FF2B5EF4-FFF2-40B4-BE49-F238E27FC236}">
                <a16:creationId xmlns:a16="http://schemas.microsoft.com/office/drawing/2014/main" id="{BDACDC50-E3C8-3C43-B57D-87C4D32E0D65}"/>
              </a:ext>
            </a:extLst>
          </p:cNvPr>
          <p:cNvSpPr txBox="1">
            <a:spLocks noChangeArrowheads="1"/>
          </p:cNvSpPr>
          <p:nvPr/>
        </p:nvSpPr>
        <p:spPr bwMode="auto">
          <a:xfrm>
            <a:off x="30480" y="2463233"/>
            <a:ext cx="12313920" cy="2654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000">
                <a:solidFill>
                  <a:schemeClr val="tx1"/>
                </a:solidFill>
                <a:latin typeface="Arial" charset="0"/>
                <a:ea typeface="ＭＳ Ｐゴシック" charset="0"/>
                <a:cs typeface="ＭＳ Ｐゴシック" charset="0"/>
              </a:defRPr>
            </a:lvl1pPr>
            <a:lvl2pPr marL="742950" indent="-285750" defTabSz="457200">
              <a:defRPr sz="2000">
                <a:solidFill>
                  <a:schemeClr val="tx1"/>
                </a:solidFill>
                <a:latin typeface="Arial" charset="0"/>
                <a:ea typeface="ＭＳ Ｐゴシック" charset="0"/>
              </a:defRPr>
            </a:lvl2pPr>
            <a:lvl3pPr marL="1143000" indent="-228600" defTabSz="457200">
              <a:defRPr sz="2000">
                <a:solidFill>
                  <a:schemeClr val="tx1"/>
                </a:solidFill>
                <a:latin typeface="Arial" charset="0"/>
                <a:ea typeface="ＭＳ Ｐゴシック" charset="0"/>
              </a:defRPr>
            </a:lvl3pPr>
            <a:lvl4pPr marL="1600200" indent="-228600" defTabSz="457200">
              <a:defRPr sz="2000">
                <a:solidFill>
                  <a:schemeClr val="tx1"/>
                </a:solidFill>
                <a:latin typeface="Arial" charset="0"/>
                <a:ea typeface="ＭＳ Ｐゴシック" charset="0"/>
              </a:defRPr>
            </a:lvl4pPr>
            <a:lvl5pPr marL="2057400" indent="-228600" defTabSz="4572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200" b="1" dirty="0">
                <a:solidFill>
                  <a:schemeClr val="bg1"/>
                </a:solidFill>
              </a:rPr>
              <a:t>Arctic Boreal Vulnerability Experiment (ABoVE)</a:t>
            </a:r>
          </a:p>
          <a:p>
            <a:pPr algn="ctr" eaLnBrk="1" hangingPunct="1"/>
            <a:r>
              <a:rPr lang="en-US" sz="3200" b="1" dirty="0">
                <a:solidFill>
                  <a:schemeClr val="bg1"/>
                </a:solidFill>
              </a:rPr>
              <a:t>Airborne Campaigns</a:t>
            </a:r>
            <a:endParaRPr lang="en-US" sz="2800" b="1" dirty="0">
              <a:solidFill>
                <a:schemeClr val="bg1"/>
              </a:solidFill>
            </a:endParaRPr>
          </a:p>
          <a:p>
            <a:pPr algn="ctr" eaLnBrk="1" hangingPunct="1"/>
            <a:endParaRPr lang="en-US" sz="1000" b="1" dirty="0">
              <a:solidFill>
                <a:schemeClr val="bg1"/>
              </a:solidFill>
            </a:endParaRPr>
          </a:p>
          <a:p>
            <a:pPr algn="ctr" eaLnBrk="1" hangingPunct="1"/>
            <a:r>
              <a:rPr lang="en-US" b="1" dirty="0">
                <a:solidFill>
                  <a:schemeClr val="bg1"/>
                </a:solidFill>
              </a:rPr>
              <a:t>Charles Miller, Deputy Science Lead</a:t>
            </a:r>
          </a:p>
          <a:p>
            <a:pPr algn="ctr" eaLnBrk="1" hangingPunct="1"/>
            <a:r>
              <a:rPr lang="en-US" b="1" dirty="0">
                <a:solidFill>
                  <a:schemeClr val="bg1"/>
                </a:solidFill>
              </a:rPr>
              <a:t>Jet Propulsion Laboratory, California Institute of Technology</a:t>
            </a:r>
          </a:p>
          <a:p>
            <a:pPr algn="ctr" eaLnBrk="1" hangingPunct="1"/>
            <a:endParaRPr lang="en-US" b="1" dirty="0">
              <a:solidFill>
                <a:schemeClr val="bg1"/>
              </a:solidFill>
            </a:endParaRPr>
          </a:p>
          <a:p>
            <a:pPr algn="ctr" eaLnBrk="1" hangingPunct="1"/>
            <a:r>
              <a:rPr lang="en-US" b="1" dirty="0">
                <a:solidFill>
                  <a:schemeClr val="bg1"/>
                </a:solidFill>
              </a:rPr>
              <a:t>Peter Griffith, ABoVE Project Manager</a:t>
            </a:r>
          </a:p>
          <a:p>
            <a:pPr algn="ctr" eaLnBrk="1" hangingPunct="1"/>
            <a:r>
              <a:rPr lang="en-US" b="1" dirty="0">
                <a:solidFill>
                  <a:schemeClr val="bg1"/>
                </a:solidFill>
              </a:rPr>
              <a:t>and the ABoVE Science Team</a:t>
            </a:r>
          </a:p>
          <a:p>
            <a:pPr algn="ctr" eaLnBrk="1" hangingPunct="1"/>
            <a:br>
              <a:rPr lang="en-US" sz="1000" b="1" dirty="0">
                <a:solidFill>
                  <a:schemeClr val="bg1"/>
                </a:solidFill>
              </a:rPr>
            </a:br>
            <a:r>
              <a:rPr lang="en-US" sz="1600" b="1" dirty="0">
                <a:solidFill>
                  <a:schemeClr val="bg1"/>
                </a:solidFill>
              </a:rPr>
              <a:t>Terrestrial Ecology PI Meeting, College Park MD, 25 Sep 2019</a:t>
            </a:r>
            <a:endParaRPr lang="en-US" sz="2400" b="1" dirty="0">
              <a:solidFill>
                <a:schemeClr val="bg1"/>
              </a:solidFill>
            </a:endParaRPr>
          </a:p>
        </p:txBody>
      </p:sp>
      <p:pic>
        <p:nvPicPr>
          <p:cNvPr id="6" name="ABoVE Circular Logo.pdf" descr="ABoVE Circular Logo.pdf">
            <a:extLst>
              <a:ext uri="{FF2B5EF4-FFF2-40B4-BE49-F238E27FC236}">
                <a16:creationId xmlns:a16="http://schemas.microsoft.com/office/drawing/2014/main" id="{27489DCE-A3C9-5A44-91A9-770A77FEFE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70" y="115960"/>
            <a:ext cx="1236735" cy="1187875"/>
          </a:xfrm>
          <a:prstGeom prst="rect">
            <a:avLst/>
          </a:prstGeom>
          <a:ln w="12700">
            <a:miter lim="400000"/>
          </a:ln>
        </p:spPr>
      </p:pic>
    </p:spTree>
    <p:extLst>
      <p:ext uri="{BB962C8B-B14F-4D97-AF65-F5344CB8AC3E}">
        <p14:creationId xmlns:p14="http://schemas.microsoft.com/office/powerpoint/2010/main" val="361807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r>
              <a:rPr lang="en-US" dirty="0"/>
              <a:t>ABoVE Flight Lines Sample </a:t>
            </a:r>
            <a:br>
              <a:rPr lang="en-US" dirty="0"/>
            </a:br>
            <a:r>
              <a:rPr lang="en-US" dirty="0"/>
              <a:t>2014 &amp; 2015 Burned Areas</a:t>
            </a:r>
          </a:p>
        </p:txBody>
      </p:sp>
      <p:pic>
        <p:nvPicPr>
          <p:cNvPr id="3" name="Picture 2" descr="Yellowknife area flight lines.pdf">
            <a:extLst>
              <a:ext uri="{FF2B5EF4-FFF2-40B4-BE49-F238E27FC236}">
                <a16:creationId xmlns:a16="http://schemas.microsoft.com/office/drawing/2014/main" id="{E239E5BD-1F70-314B-8D30-B05E614348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05" t="3264" r="2075" b="5990"/>
          <a:stretch/>
        </p:blipFill>
        <p:spPr>
          <a:xfrm>
            <a:off x="0" y="1391871"/>
            <a:ext cx="7458120" cy="5486400"/>
          </a:xfrm>
          <a:prstGeom prst="rect">
            <a:avLst/>
          </a:prstGeom>
        </p:spPr>
      </p:pic>
      <p:pic>
        <p:nvPicPr>
          <p:cNvPr id="4" name="Picture 3">
            <a:extLst>
              <a:ext uri="{FF2B5EF4-FFF2-40B4-BE49-F238E27FC236}">
                <a16:creationId xmlns:a16="http://schemas.microsoft.com/office/drawing/2014/main" id="{0E26002A-06AF-DC43-A72B-4ADACA797EB3}"/>
              </a:ext>
            </a:extLst>
          </p:cNvPr>
          <p:cNvPicPr>
            <a:picLocks noChangeAspect="1"/>
          </p:cNvPicPr>
          <p:nvPr/>
        </p:nvPicPr>
        <p:blipFill>
          <a:blip r:embed="rId3"/>
          <a:stretch>
            <a:fillRect/>
          </a:stretch>
        </p:blipFill>
        <p:spPr>
          <a:xfrm>
            <a:off x="7638030" y="1524207"/>
            <a:ext cx="3759200" cy="5092700"/>
          </a:xfrm>
          <a:prstGeom prst="rect">
            <a:avLst/>
          </a:prstGeom>
          <a:ln w="25400">
            <a:solidFill>
              <a:schemeClr val="tx1"/>
            </a:solidFill>
          </a:ln>
        </p:spPr>
      </p:pic>
      <p:sp>
        <p:nvSpPr>
          <p:cNvPr id="5" name="TextBox 4">
            <a:extLst>
              <a:ext uri="{FF2B5EF4-FFF2-40B4-BE49-F238E27FC236}">
                <a16:creationId xmlns:a16="http://schemas.microsoft.com/office/drawing/2014/main" id="{D7F03C0A-2BC0-DE4C-AF90-9B1B2A92A163}"/>
              </a:ext>
            </a:extLst>
          </p:cNvPr>
          <p:cNvSpPr txBox="1"/>
          <p:nvPr/>
        </p:nvSpPr>
        <p:spPr>
          <a:xfrm rot="-5400000">
            <a:off x="9559215" y="3650686"/>
            <a:ext cx="4497578" cy="523220"/>
          </a:xfrm>
          <a:prstGeom prst="rect">
            <a:avLst/>
          </a:prstGeom>
          <a:noFill/>
        </p:spPr>
        <p:txBody>
          <a:bodyPr wrap="none" rtlCol="0">
            <a:spAutoFit/>
          </a:bodyPr>
          <a:lstStyle/>
          <a:p>
            <a:r>
              <a:rPr lang="en-US" sz="2800" i="1" dirty="0">
                <a:solidFill>
                  <a:srgbClr val="0070C0"/>
                </a:solidFill>
              </a:rPr>
              <a:t>X Walker et al., Nature (2019)</a:t>
            </a:r>
          </a:p>
        </p:txBody>
      </p:sp>
    </p:spTree>
    <p:extLst>
      <p:ext uri="{BB962C8B-B14F-4D97-AF65-F5344CB8AC3E}">
        <p14:creationId xmlns:p14="http://schemas.microsoft.com/office/powerpoint/2010/main" val="423434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FBDA-4CE3-8446-9CAC-EDE1051F7B6C}"/>
              </a:ext>
            </a:extLst>
          </p:cNvPr>
          <p:cNvSpPr>
            <a:spLocks noGrp="1"/>
          </p:cNvSpPr>
          <p:nvPr>
            <p:ph type="title"/>
          </p:nvPr>
        </p:nvSpPr>
        <p:spPr/>
        <p:txBody>
          <a:bodyPr>
            <a:normAutofit fontScale="90000"/>
          </a:bodyPr>
          <a:lstStyle/>
          <a:p>
            <a:r>
              <a:rPr lang="en-US" dirty="0"/>
              <a:t>Polarized SAR Mapping of Boreal Fire Disturbance: Great Slave Lake Region</a:t>
            </a:r>
          </a:p>
        </p:txBody>
      </p:sp>
      <p:pic>
        <p:nvPicPr>
          <p:cNvPr id="4" name="Picture 3" descr="provid_04006_006_17061419.jpg">
            <a:extLst>
              <a:ext uri="{FF2B5EF4-FFF2-40B4-BE49-F238E27FC236}">
                <a16:creationId xmlns:a16="http://schemas.microsoft.com/office/drawing/2014/main" id="{DDC36EEE-EB21-4E42-9781-5278C6D662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923984" y="-6948913"/>
            <a:ext cx="2743200" cy="19306784"/>
          </a:xfrm>
          <a:prstGeom prst="rect">
            <a:avLst/>
          </a:prstGeom>
        </p:spPr>
      </p:pic>
      <p:pic>
        <p:nvPicPr>
          <p:cNvPr id="5" name="Picture 4" descr="kakisa_34809_005_17061419.jpg">
            <a:extLst>
              <a:ext uri="{FF2B5EF4-FFF2-40B4-BE49-F238E27FC236}">
                <a16:creationId xmlns:a16="http://schemas.microsoft.com/office/drawing/2014/main" id="{48D5E2EE-644B-6A4D-9738-4E62C663B2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577881" y="-1463081"/>
            <a:ext cx="2743200" cy="13898961"/>
          </a:xfrm>
          <a:prstGeom prst="rect">
            <a:avLst/>
          </a:prstGeom>
        </p:spPr>
      </p:pic>
      <p:sp>
        <p:nvSpPr>
          <p:cNvPr id="6" name="TextBox 5">
            <a:extLst>
              <a:ext uri="{FF2B5EF4-FFF2-40B4-BE49-F238E27FC236}">
                <a16:creationId xmlns:a16="http://schemas.microsoft.com/office/drawing/2014/main" id="{2CB84F84-C265-5C49-929D-9ECDF5802A5A}"/>
              </a:ext>
            </a:extLst>
          </p:cNvPr>
          <p:cNvSpPr txBox="1"/>
          <p:nvPr/>
        </p:nvSpPr>
        <p:spPr>
          <a:xfrm>
            <a:off x="845854" y="1538424"/>
            <a:ext cx="1800200" cy="369332"/>
          </a:xfrm>
          <a:prstGeom prst="rect">
            <a:avLst/>
          </a:prstGeom>
          <a:noFill/>
        </p:spPr>
        <p:txBody>
          <a:bodyPr wrap="square" rtlCol="0">
            <a:spAutoFit/>
          </a:bodyPr>
          <a:lstStyle/>
          <a:p>
            <a:r>
              <a:rPr lang="en-US" sz="1800" b="1" dirty="0">
                <a:solidFill>
                  <a:srgbClr val="FFFFFF"/>
                </a:solidFill>
              </a:rPr>
              <a:t>Fort Providence</a:t>
            </a:r>
          </a:p>
        </p:txBody>
      </p:sp>
      <p:sp>
        <p:nvSpPr>
          <p:cNvPr id="7" name="TextBox 6">
            <a:extLst>
              <a:ext uri="{FF2B5EF4-FFF2-40B4-BE49-F238E27FC236}">
                <a16:creationId xmlns:a16="http://schemas.microsoft.com/office/drawing/2014/main" id="{05BDAA0C-B1AB-D748-B548-45C0AE72650F}"/>
              </a:ext>
            </a:extLst>
          </p:cNvPr>
          <p:cNvSpPr txBox="1"/>
          <p:nvPr/>
        </p:nvSpPr>
        <p:spPr>
          <a:xfrm>
            <a:off x="965122" y="4114799"/>
            <a:ext cx="1800200" cy="369332"/>
          </a:xfrm>
          <a:prstGeom prst="rect">
            <a:avLst/>
          </a:prstGeom>
          <a:noFill/>
        </p:spPr>
        <p:txBody>
          <a:bodyPr wrap="square" rtlCol="0">
            <a:spAutoFit/>
          </a:bodyPr>
          <a:lstStyle/>
          <a:p>
            <a:r>
              <a:rPr lang="en-US" sz="1800" b="1" dirty="0" err="1">
                <a:solidFill>
                  <a:srgbClr val="FFFFFF"/>
                </a:solidFill>
              </a:rPr>
              <a:t>Kakisa</a:t>
            </a:r>
            <a:r>
              <a:rPr lang="en-US" sz="1800" b="1" dirty="0">
                <a:solidFill>
                  <a:srgbClr val="FFFFFF"/>
                </a:solidFill>
              </a:rPr>
              <a:t> Lake</a:t>
            </a:r>
          </a:p>
        </p:txBody>
      </p:sp>
    </p:spTree>
    <p:extLst>
      <p:ext uri="{BB962C8B-B14F-4D97-AF65-F5344CB8AC3E}">
        <p14:creationId xmlns:p14="http://schemas.microsoft.com/office/powerpoint/2010/main" val="316965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5EE5E-7F20-894A-8C62-E3E7CCC741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55046" y="0"/>
            <a:ext cx="9636954" cy="6858000"/>
          </a:xfrm>
          <a:prstGeom prst="rect">
            <a:avLst/>
          </a:prstGeom>
        </p:spPr>
      </p:pic>
      <p:pic>
        <p:nvPicPr>
          <p:cNvPr id="3" name="Picture 2">
            <a:extLst>
              <a:ext uri="{FF2B5EF4-FFF2-40B4-BE49-F238E27FC236}">
                <a16:creationId xmlns:a16="http://schemas.microsoft.com/office/drawing/2014/main" id="{6249E9DD-F6BF-444E-8A0B-A746D962F6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154" y="1710814"/>
            <a:ext cx="2743200" cy="3663737"/>
          </a:xfrm>
          <a:prstGeom prst="rect">
            <a:avLst/>
          </a:prstGeom>
        </p:spPr>
      </p:pic>
      <p:cxnSp>
        <p:nvCxnSpPr>
          <p:cNvPr id="4" name="Straight Connector 3">
            <a:extLst>
              <a:ext uri="{FF2B5EF4-FFF2-40B4-BE49-F238E27FC236}">
                <a16:creationId xmlns:a16="http://schemas.microsoft.com/office/drawing/2014/main" id="{DAC6DDC4-A38A-344B-9D82-9EE4E114CE1F}"/>
              </a:ext>
            </a:extLst>
          </p:cNvPr>
          <p:cNvCxnSpPr>
            <a:cxnSpLocks/>
          </p:cNvCxnSpPr>
          <p:nvPr/>
        </p:nvCxnSpPr>
        <p:spPr>
          <a:xfrm flipV="1">
            <a:off x="1887794" y="294968"/>
            <a:ext cx="1430593" cy="3510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66064-F3EE-514E-A158-73D70D71CE52}"/>
              </a:ext>
            </a:extLst>
          </p:cNvPr>
          <p:cNvCxnSpPr>
            <a:cxnSpLocks/>
          </p:cNvCxnSpPr>
          <p:nvPr/>
        </p:nvCxnSpPr>
        <p:spPr>
          <a:xfrm>
            <a:off x="1887794" y="3805085"/>
            <a:ext cx="1430593" cy="2743199"/>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4019993-AEEF-E842-8285-26480CC7544F}"/>
              </a:ext>
            </a:extLst>
          </p:cNvPr>
          <p:cNvSpPr/>
          <p:nvPr/>
        </p:nvSpPr>
        <p:spPr>
          <a:xfrm>
            <a:off x="1710812" y="3657604"/>
            <a:ext cx="365760" cy="368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29658E-CDF9-2A4C-A831-9C6EBCCAEE51}"/>
              </a:ext>
            </a:extLst>
          </p:cNvPr>
          <p:cNvSpPr txBox="1"/>
          <p:nvPr/>
        </p:nvSpPr>
        <p:spPr>
          <a:xfrm>
            <a:off x="4291782" y="486697"/>
            <a:ext cx="3467039" cy="461665"/>
          </a:xfrm>
          <a:prstGeom prst="rect">
            <a:avLst/>
          </a:prstGeom>
          <a:noFill/>
        </p:spPr>
        <p:txBody>
          <a:bodyPr wrap="none" rtlCol="0">
            <a:spAutoFit/>
          </a:bodyPr>
          <a:lstStyle/>
          <a:p>
            <a:r>
              <a:rPr lang="en-US" sz="2400" b="1" dirty="0">
                <a:solidFill>
                  <a:schemeClr val="bg1"/>
                </a:solidFill>
              </a:rPr>
              <a:t>5 Sep 2019: kakisB_34809</a:t>
            </a:r>
          </a:p>
        </p:txBody>
      </p:sp>
      <p:sp>
        <p:nvSpPr>
          <p:cNvPr id="15" name="TextBox 14">
            <a:extLst>
              <a:ext uri="{FF2B5EF4-FFF2-40B4-BE49-F238E27FC236}">
                <a16:creationId xmlns:a16="http://schemas.microsoft.com/office/drawing/2014/main" id="{E0CDB673-8ECF-7E4A-B096-6EAC592E21D9}"/>
              </a:ext>
            </a:extLst>
          </p:cNvPr>
          <p:cNvSpPr txBox="1"/>
          <p:nvPr/>
        </p:nvSpPr>
        <p:spPr>
          <a:xfrm>
            <a:off x="6620432" y="4110869"/>
            <a:ext cx="1645515" cy="461665"/>
          </a:xfrm>
          <a:prstGeom prst="rect">
            <a:avLst/>
          </a:prstGeom>
          <a:noFill/>
        </p:spPr>
        <p:txBody>
          <a:bodyPr wrap="none" rtlCol="0">
            <a:spAutoFit/>
          </a:bodyPr>
          <a:lstStyle/>
          <a:p>
            <a:r>
              <a:rPr lang="en-US" sz="2400" b="1" dirty="0">
                <a:solidFill>
                  <a:schemeClr val="bg1"/>
                </a:solidFill>
              </a:rPr>
              <a:t>Kakisa Lake</a:t>
            </a:r>
          </a:p>
        </p:txBody>
      </p:sp>
      <p:sp>
        <p:nvSpPr>
          <p:cNvPr id="16" name="TextBox 15">
            <a:extLst>
              <a:ext uri="{FF2B5EF4-FFF2-40B4-BE49-F238E27FC236}">
                <a16:creationId xmlns:a16="http://schemas.microsoft.com/office/drawing/2014/main" id="{DCD2D368-45E5-2749-9C8F-16AF652CE532}"/>
              </a:ext>
            </a:extLst>
          </p:cNvPr>
          <p:cNvSpPr txBox="1"/>
          <p:nvPr/>
        </p:nvSpPr>
        <p:spPr>
          <a:xfrm>
            <a:off x="100065" y="6227690"/>
            <a:ext cx="2696957" cy="523220"/>
          </a:xfrm>
          <a:prstGeom prst="rect">
            <a:avLst/>
          </a:prstGeom>
          <a:noFill/>
        </p:spPr>
        <p:txBody>
          <a:bodyPr wrap="none" rtlCol="0">
            <a:spAutoFit/>
          </a:bodyPr>
          <a:lstStyle/>
          <a:p>
            <a:r>
              <a:rPr lang="en-US" sz="2800" i="1" dirty="0">
                <a:solidFill>
                  <a:srgbClr val="0070C0"/>
                </a:solidFill>
              </a:rPr>
              <a:t>P Griffith &amp; L Hoy</a:t>
            </a:r>
          </a:p>
        </p:txBody>
      </p:sp>
    </p:spTree>
    <p:extLst>
      <p:ext uri="{BB962C8B-B14F-4D97-AF65-F5344CB8AC3E}">
        <p14:creationId xmlns:p14="http://schemas.microsoft.com/office/powerpoint/2010/main" val="289360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r>
              <a:rPr lang="en-US" dirty="0"/>
              <a:t>ABoVE Field Work Ties </a:t>
            </a:r>
            <a:br>
              <a:rPr lang="en-US" dirty="0"/>
            </a:br>
            <a:r>
              <a:rPr lang="en-US" dirty="0"/>
              <a:t>Fire Severity to Remote Sensing</a:t>
            </a:r>
          </a:p>
        </p:txBody>
      </p:sp>
      <p:pic>
        <p:nvPicPr>
          <p:cNvPr id="3" name="Picture 2">
            <a:extLst>
              <a:ext uri="{FF2B5EF4-FFF2-40B4-BE49-F238E27FC236}">
                <a16:creationId xmlns:a16="http://schemas.microsoft.com/office/drawing/2014/main" id="{77FE350C-47B9-0A4C-89EB-7F8E3A2AB9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4746" y="1332879"/>
            <a:ext cx="6209071" cy="5486400"/>
          </a:xfrm>
          <a:prstGeom prst="rect">
            <a:avLst/>
          </a:prstGeom>
        </p:spPr>
      </p:pic>
      <p:sp>
        <p:nvSpPr>
          <p:cNvPr id="4" name="TextBox 3">
            <a:extLst>
              <a:ext uri="{FF2B5EF4-FFF2-40B4-BE49-F238E27FC236}">
                <a16:creationId xmlns:a16="http://schemas.microsoft.com/office/drawing/2014/main" id="{589C26DB-2B96-294D-A908-AB23C85260E6}"/>
              </a:ext>
            </a:extLst>
          </p:cNvPr>
          <p:cNvSpPr txBox="1"/>
          <p:nvPr/>
        </p:nvSpPr>
        <p:spPr>
          <a:xfrm>
            <a:off x="-23566" y="6016317"/>
            <a:ext cx="4075852" cy="707886"/>
          </a:xfrm>
          <a:prstGeom prst="rect">
            <a:avLst/>
          </a:prstGeom>
          <a:noFill/>
        </p:spPr>
        <p:txBody>
          <a:bodyPr wrap="square" rtlCol="0">
            <a:spAutoFit/>
          </a:bodyPr>
          <a:lstStyle/>
          <a:p>
            <a:r>
              <a:rPr lang="en-US" sz="2000" b="1" dirty="0">
                <a:solidFill>
                  <a:schemeClr val="bg1"/>
                </a:solidFill>
              </a:rPr>
              <a:t>Permafrost coring at a fire burn scar near Yellowknife NT   (M </a:t>
            </a:r>
            <a:r>
              <a:rPr lang="en-US" sz="2000" b="1" dirty="0" err="1">
                <a:solidFill>
                  <a:schemeClr val="bg1"/>
                </a:solidFill>
              </a:rPr>
              <a:t>Turetsky</a:t>
            </a:r>
            <a:r>
              <a:rPr lang="en-US" sz="2000" b="1" dirty="0">
                <a:solidFill>
                  <a:schemeClr val="bg1"/>
                </a:solidFill>
              </a:rPr>
              <a:t>)</a:t>
            </a:r>
          </a:p>
        </p:txBody>
      </p:sp>
      <p:pic>
        <p:nvPicPr>
          <p:cNvPr id="5" name="Picture 4">
            <a:extLst>
              <a:ext uri="{FF2B5EF4-FFF2-40B4-BE49-F238E27FC236}">
                <a16:creationId xmlns:a16="http://schemas.microsoft.com/office/drawing/2014/main" id="{37526E62-8D32-2844-8CC7-0A591CC263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3145" y="1371600"/>
            <a:ext cx="8066769" cy="5486400"/>
          </a:xfrm>
          <a:prstGeom prst="rect">
            <a:avLst/>
          </a:prstGeom>
        </p:spPr>
      </p:pic>
      <p:sp>
        <p:nvSpPr>
          <p:cNvPr id="6" name="TextBox 5">
            <a:extLst>
              <a:ext uri="{FF2B5EF4-FFF2-40B4-BE49-F238E27FC236}">
                <a16:creationId xmlns:a16="http://schemas.microsoft.com/office/drawing/2014/main" id="{83D89DFC-6082-D243-BE39-1411AE79CF9B}"/>
              </a:ext>
            </a:extLst>
          </p:cNvPr>
          <p:cNvSpPr txBox="1"/>
          <p:nvPr/>
        </p:nvSpPr>
        <p:spPr>
          <a:xfrm>
            <a:off x="8435356" y="5131417"/>
            <a:ext cx="4075852" cy="707886"/>
          </a:xfrm>
          <a:prstGeom prst="rect">
            <a:avLst/>
          </a:prstGeom>
          <a:noFill/>
        </p:spPr>
        <p:txBody>
          <a:bodyPr wrap="square" rtlCol="0">
            <a:spAutoFit/>
          </a:bodyPr>
          <a:lstStyle/>
          <a:p>
            <a:r>
              <a:rPr lang="en-US" sz="2000" b="1" dirty="0">
                <a:solidFill>
                  <a:schemeClr val="bg1"/>
                </a:solidFill>
              </a:rPr>
              <a:t>Permafrost core from a fire burn scar near Yellowknife NT   (M </a:t>
            </a:r>
            <a:r>
              <a:rPr lang="en-US" sz="2000" b="1" dirty="0" err="1">
                <a:solidFill>
                  <a:schemeClr val="bg1"/>
                </a:solidFill>
              </a:rPr>
              <a:t>Turetsky</a:t>
            </a:r>
            <a:r>
              <a:rPr lang="en-US" sz="2000" b="1" dirty="0">
                <a:solidFill>
                  <a:schemeClr val="bg1"/>
                </a:solidFill>
              </a:rPr>
              <a:t>)</a:t>
            </a:r>
          </a:p>
        </p:txBody>
      </p:sp>
    </p:spTree>
    <p:extLst>
      <p:ext uri="{BB962C8B-B14F-4D97-AF65-F5344CB8AC3E}">
        <p14:creationId xmlns:p14="http://schemas.microsoft.com/office/powerpoint/2010/main" val="1062029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a:xfrm>
            <a:off x="3790336" y="7316"/>
            <a:ext cx="7865554" cy="1325563"/>
          </a:xfrm>
        </p:spPr>
        <p:txBody>
          <a:bodyPr>
            <a:normAutofit fontScale="90000"/>
          </a:bodyPr>
          <a:lstStyle/>
          <a:p>
            <a:r>
              <a:rPr lang="en-US" dirty="0"/>
              <a:t>L-band SAR Observations of </a:t>
            </a:r>
            <a:br>
              <a:rPr lang="en-US" dirty="0"/>
            </a:br>
            <a:r>
              <a:rPr lang="en-US" dirty="0"/>
              <a:t>Fire-induced Subsidence: </a:t>
            </a:r>
            <a:r>
              <a:rPr lang="en-US" dirty="0" err="1"/>
              <a:t>Kakisa</a:t>
            </a:r>
            <a:r>
              <a:rPr lang="en-US" dirty="0"/>
              <a:t> Lake</a:t>
            </a:r>
          </a:p>
        </p:txBody>
      </p:sp>
      <p:pic>
        <p:nvPicPr>
          <p:cNvPr id="3" name="Picture 2">
            <a:extLst>
              <a:ext uri="{FF2B5EF4-FFF2-40B4-BE49-F238E27FC236}">
                <a16:creationId xmlns:a16="http://schemas.microsoft.com/office/drawing/2014/main" id="{E3F08179-234F-B648-90AA-884BEDF376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0"/>
            <a:ext cx="6696434" cy="5486400"/>
          </a:xfrm>
          <a:prstGeom prst="rect">
            <a:avLst/>
          </a:prstGeom>
        </p:spPr>
      </p:pic>
      <p:pic>
        <p:nvPicPr>
          <p:cNvPr id="5" name="Content Placeholder 3">
            <a:extLst>
              <a:ext uri="{FF2B5EF4-FFF2-40B4-BE49-F238E27FC236}">
                <a16:creationId xmlns:a16="http://schemas.microsoft.com/office/drawing/2014/main" id="{CC713CBC-1945-5549-9D5A-4B2E0DAF038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285686" y="1436249"/>
            <a:ext cx="4004903" cy="3451868"/>
          </a:xfrm>
        </p:spPr>
      </p:pic>
      <p:sp>
        <p:nvSpPr>
          <p:cNvPr id="6" name="Oval 5">
            <a:extLst>
              <a:ext uri="{FF2B5EF4-FFF2-40B4-BE49-F238E27FC236}">
                <a16:creationId xmlns:a16="http://schemas.microsoft.com/office/drawing/2014/main" id="{C76C11B1-2025-5C47-A868-C4D269C35BD3}"/>
              </a:ext>
            </a:extLst>
          </p:cNvPr>
          <p:cNvSpPr>
            <a:spLocks noChangeAspect="1"/>
          </p:cNvSpPr>
          <p:nvPr/>
        </p:nvSpPr>
        <p:spPr bwMode="auto">
          <a:xfrm flipH="1" flipV="1">
            <a:off x="8716525" y="4173794"/>
            <a:ext cx="274320" cy="27432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7" name="TextBox 6">
            <a:extLst>
              <a:ext uri="{FF2B5EF4-FFF2-40B4-BE49-F238E27FC236}">
                <a16:creationId xmlns:a16="http://schemas.microsoft.com/office/drawing/2014/main" id="{7E2BC61A-8F6B-BE41-84AC-4E6F62A66E14}"/>
              </a:ext>
            </a:extLst>
          </p:cNvPr>
          <p:cNvSpPr txBox="1"/>
          <p:nvPr/>
        </p:nvSpPr>
        <p:spPr>
          <a:xfrm>
            <a:off x="1520770" y="1601942"/>
            <a:ext cx="1079158" cy="369332"/>
          </a:xfrm>
          <a:prstGeom prst="rect">
            <a:avLst/>
          </a:prstGeom>
          <a:noFill/>
          <a:ln>
            <a:noFill/>
          </a:ln>
        </p:spPr>
        <p:txBody>
          <a:bodyPr wrap="square" lIns="0" tIns="0" rIns="0" bIns="0">
            <a:spAutoFit/>
          </a:bodyPr>
          <a:lstStyle/>
          <a:p>
            <a:pPr algn="r">
              <a:defRPr/>
            </a:pPr>
            <a:r>
              <a:rPr lang="en-US" sz="2400" dirty="0">
                <a:solidFill>
                  <a:schemeClr val="bg1"/>
                </a:solidFill>
                <a:cs typeface="Times New Roman" panose="02020603050405020304" pitchFamily="18" charset="0"/>
              </a:rPr>
              <a:t>Burned</a:t>
            </a:r>
            <a:endParaRPr lang="en-US" sz="2400" b="0" dirty="0">
              <a:solidFill>
                <a:schemeClr val="bg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17ACEA01-EF4A-8D4F-B9BE-E2FB1C62B2AF}"/>
              </a:ext>
            </a:extLst>
          </p:cNvPr>
          <p:cNvCxnSpPr>
            <a:cxnSpLocks/>
          </p:cNvCxnSpPr>
          <p:nvPr/>
        </p:nvCxnSpPr>
        <p:spPr bwMode="auto">
          <a:xfrm>
            <a:off x="2709479" y="2806078"/>
            <a:ext cx="92821" cy="2046206"/>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sp>
        <p:nvSpPr>
          <p:cNvPr id="11" name="TextBox 10">
            <a:extLst>
              <a:ext uri="{FF2B5EF4-FFF2-40B4-BE49-F238E27FC236}">
                <a16:creationId xmlns:a16="http://schemas.microsoft.com/office/drawing/2014/main" id="{85004063-8E6F-214B-8683-8F5F0355D2E3}"/>
              </a:ext>
            </a:extLst>
          </p:cNvPr>
          <p:cNvSpPr txBox="1"/>
          <p:nvPr/>
        </p:nvSpPr>
        <p:spPr>
          <a:xfrm>
            <a:off x="1986609" y="2417386"/>
            <a:ext cx="1445740" cy="369332"/>
          </a:xfrm>
          <a:prstGeom prst="rect">
            <a:avLst/>
          </a:prstGeom>
          <a:noFill/>
          <a:ln>
            <a:noFill/>
          </a:ln>
        </p:spPr>
        <p:txBody>
          <a:bodyPr wrap="square" lIns="0" tIns="0" rIns="0" bIns="0">
            <a:spAutoFit/>
          </a:bodyPr>
          <a:lstStyle/>
          <a:p>
            <a:pPr algn="ctr">
              <a:defRPr/>
            </a:pPr>
            <a:r>
              <a:rPr lang="en-US" sz="2400" dirty="0">
                <a:solidFill>
                  <a:schemeClr val="bg1"/>
                </a:solidFill>
                <a:cs typeface="Times New Roman" panose="02020603050405020304" pitchFamily="18" charset="0"/>
              </a:rPr>
              <a:t>Unburned</a:t>
            </a:r>
            <a:endParaRPr lang="en-US" sz="2400" b="0" dirty="0">
              <a:solidFill>
                <a:schemeClr val="bg1"/>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791BAFFC-814A-3743-BEE8-29DE0DC864D2}"/>
              </a:ext>
            </a:extLst>
          </p:cNvPr>
          <p:cNvCxnSpPr>
            <a:cxnSpLocks/>
          </p:cNvCxnSpPr>
          <p:nvPr/>
        </p:nvCxnSpPr>
        <p:spPr bwMode="auto">
          <a:xfrm>
            <a:off x="2709479" y="1894493"/>
            <a:ext cx="1803318" cy="707559"/>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pic>
        <p:nvPicPr>
          <p:cNvPr id="13" name="Picture 12">
            <a:extLst>
              <a:ext uri="{FF2B5EF4-FFF2-40B4-BE49-F238E27FC236}">
                <a16:creationId xmlns:a16="http://schemas.microsoft.com/office/drawing/2014/main" id="{0C896BDB-0FF7-DB4D-A732-C8B5982AB9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22424" y="5327470"/>
            <a:ext cx="2051221" cy="1272364"/>
          </a:xfrm>
          <a:prstGeom prst="rect">
            <a:avLst/>
          </a:prstGeom>
        </p:spPr>
      </p:pic>
      <p:sp>
        <p:nvSpPr>
          <p:cNvPr id="14" name="TextBox 13">
            <a:extLst>
              <a:ext uri="{FF2B5EF4-FFF2-40B4-BE49-F238E27FC236}">
                <a16:creationId xmlns:a16="http://schemas.microsoft.com/office/drawing/2014/main" id="{C2EAF2FE-D8E2-3A4B-8365-A9156737DF25}"/>
              </a:ext>
            </a:extLst>
          </p:cNvPr>
          <p:cNvSpPr txBox="1"/>
          <p:nvPr/>
        </p:nvSpPr>
        <p:spPr>
          <a:xfrm>
            <a:off x="8380089" y="5061160"/>
            <a:ext cx="1931772" cy="246221"/>
          </a:xfrm>
          <a:prstGeom prst="rect">
            <a:avLst/>
          </a:prstGeom>
          <a:noFill/>
          <a:ln>
            <a:noFill/>
          </a:ln>
        </p:spPr>
        <p:txBody>
          <a:bodyPr wrap="square" lIns="0" tIns="0" rIns="0" bIns="0">
            <a:spAutoFit/>
          </a:bodyPr>
          <a:lstStyle/>
          <a:p>
            <a:pPr algn="ctr">
              <a:defRPr/>
            </a:pPr>
            <a:r>
              <a:rPr lang="en-US" sz="1600" dirty="0">
                <a:cs typeface="Times New Roman" panose="02020603050405020304" pitchFamily="18" charset="0"/>
              </a:rPr>
              <a:t>Subsidence (cm)</a:t>
            </a:r>
            <a:endParaRPr lang="en-US" sz="1600" b="0" dirty="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D143021E-C278-264F-8346-7508687B176F}"/>
              </a:ext>
            </a:extLst>
          </p:cNvPr>
          <p:cNvCxnSpPr>
            <a:cxnSpLocks/>
          </p:cNvCxnSpPr>
          <p:nvPr/>
        </p:nvCxnSpPr>
        <p:spPr>
          <a:xfrm flipH="1" flipV="1">
            <a:off x="6696434" y="1436249"/>
            <a:ext cx="2020091" cy="2737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F467DA-FE19-E148-A1B1-EF6230932D36}"/>
              </a:ext>
            </a:extLst>
          </p:cNvPr>
          <p:cNvCxnSpPr>
            <a:cxnSpLocks/>
          </p:cNvCxnSpPr>
          <p:nvPr/>
        </p:nvCxnSpPr>
        <p:spPr>
          <a:xfrm flipH="1">
            <a:off x="6696434" y="4448114"/>
            <a:ext cx="2020091" cy="2463225"/>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080B0CF-53E4-3746-9AE1-901A204CFEA7}"/>
              </a:ext>
            </a:extLst>
          </p:cNvPr>
          <p:cNvSpPr txBox="1"/>
          <p:nvPr/>
        </p:nvSpPr>
        <p:spPr>
          <a:xfrm rot="-5400000">
            <a:off x="10957227" y="3650686"/>
            <a:ext cx="1701556" cy="523220"/>
          </a:xfrm>
          <a:prstGeom prst="rect">
            <a:avLst/>
          </a:prstGeom>
          <a:noFill/>
        </p:spPr>
        <p:txBody>
          <a:bodyPr wrap="none" rtlCol="0">
            <a:spAutoFit/>
          </a:bodyPr>
          <a:lstStyle/>
          <a:p>
            <a:r>
              <a:rPr lang="en-US" sz="2800" i="1" dirty="0">
                <a:solidFill>
                  <a:srgbClr val="0070C0"/>
                </a:solidFill>
              </a:rPr>
              <a:t>K Schaefer</a:t>
            </a:r>
          </a:p>
        </p:txBody>
      </p:sp>
    </p:spTree>
    <p:extLst>
      <p:ext uri="{BB962C8B-B14F-4D97-AF65-F5344CB8AC3E}">
        <p14:creationId xmlns:p14="http://schemas.microsoft.com/office/powerpoint/2010/main" val="2685539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C8C1-79FE-C94F-882D-B9AA6DF2DFF2}"/>
              </a:ext>
            </a:extLst>
          </p:cNvPr>
          <p:cNvSpPr>
            <a:spLocks noGrp="1"/>
          </p:cNvSpPr>
          <p:nvPr>
            <p:ph type="title"/>
          </p:nvPr>
        </p:nvSpPr>
        <p:spPr/>
        <p:txBody>
          <a:bodyPr/>
          <a:lstStyle/>
          <a:p>
            <a:r>
              <a:rPr lang="en-US" dirty="0" err="1"/>
              <a:t>InSAR</a:t>
            </a:r>
            <a:r>
              <a:rPr lang="en-US" dirty="0"/>
              <a:t> Characterization of the</a:t>
            </a:r>
            <a:br>
              <a:rPr lang="en-US" dirty="0"/>
            </a:br>
            <a:r>
              <a:rPr lang="en-US" dirty="0"/>
              <a:t>2007 </a:t>
            </a:r>
            <a:r>
              <a:rPr lang="en-US" dirty="0" err="1"/>
              <a:t>Anukutuvuk</a:t>
            </a:r>
            <a:r>
              <a:rPr lang="en-US" dirty="0"/>
              <a:t> River Fire Scar</a:t>
            </a:r>
          </a:p>
        </p:txBody>
      </p:sp>
      <p:pic>
        <p:nvPicPr>
          <p:cNvPr id="4" name="Picture 3">
            <a:extLst>
              <a:ext uri="{FF2B5EF4-FFF2-40B4-BE49-F238E27FC236}">
                <a16:creationId xmlns:a16="http://schemas.microsoft.com/office/drawing/2014/main" id="{A6297977-563A-744E-9C4E-5ECB47AA72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4" r="3501"/>
          <a:stretch/>
        </p:blipFill>
        <p:spPr bwMode="auto">
          <a:xfrm>
            <a:off x="0" y="1363264"/>
            <a:ext cx="12344400" cy="4720093"/>
          </a:xfrm>
          <a:prstGeom prst="rect">
            <a:avLst/>
          </a:prstGeom>
          <a:noFill/>
          <a:ln>
            <a:noFill/>
          </a:ln>
          <a:extLst>
            <a:ext uri="{53640926-AAD7-44d8-BBD7-CCE9431645EC}">
              <a14:shadowObscured xmlns:a14="http://schemas.microsoft.com/office/drawing/2010/main" xmlns=""/>
            </a:ext>
          </a:extLst>
        </p:spPr>
      </p:pic>
      <p:sp>
        <p:nvSpPr>
          <p:cNvPr id="5" name="TextBox 4">
            <a:extLst>
              <a:ext uri="{FF2B5EF4-FFF2-40B4-BE49-F238E27FC236}">
                <a16:creationId xmlns:a16="http://schemas.microsoft.com/office/drawing/2014/main" id="{20F3CFB7-0E63-FC41-AFD5-739F4CA5576D}"/>
              </a:ext>
            </a:extLst>
          </p:cNvPr>
          <p:cNvSpPr txBox="1"/>
          <p:nvPr/>
        </p:nvSpPr>
        <p:spPr>
          <a:xfrm>
            <a:off x="0" y="6094583"/>
            <a:ext cx="12192000" cy="769441"/>
          </a:xfrm>
          <a:prstGeom prst="rect">
            <a:avLst/>
          </a:prstGeom>
          <a:noFill/>
        </p:spPr>
        <p:txBody>
          <a:bodyPr wrap="square" rtlCol="0">
            <a:spAutoFit/>
          </a:bodyPr>
          <a:lstStyle/>
          <a:p>
            <a:pPr algn="ctr"/>
            <a:r>
              <a:rPr lang="en-GB" dirty="0"/>
              <a:t>P-band SAR composite image of the </a:t>
            </a:r>
            <a:r>
              <a:rPr lang="en-GB" dirty="0" err="1"/>
              <a:t>Anaktuvuk</a:t>
            </a:r>
            <a:r>
              <a:rPr lang="en-GB" dirty="0"/>
              <a:t> River fire scar reveals accelerated permafrost degradation through increased roughness and </a:t>
            </a:r>
            <a:r>
              <a:rPr lang="en-GB" dirty="0" err="1"/>
              <a:t>thermokarsting</a:t>
            </a:r>
            <a:r>
              <a:rPr lang="en-GB" dirty="0"/>
              <a:t> in burned (light green) vs unburned (dark green) landscape</a:t>
            </a:r>
          </a:p>
          <a:p>
            <a:pPr marL="342900" indent="-342900" algn="l">
              <a:buFont typeface="Arial"/>
              <a:buChar char="•"/>
            </a:pPr>
            <a:endParaRPr lang="en-GB" sz="800" dirty="0"/>
          </a:p>
        </p:txBody>
      </p:sp>
      <p:pic>
        <p:nvPicPr>
          <p:cNvPr id="6" name="Picture 5">
            <a:extLst>
              <a:ext uri="{FF2B5EF4-FFF2-40B4-BE49-F238E27FC236}">
                <a16:creationId xmlns:a16="http://schemas.microsoft.com/office/drawing/2014/main" id="{B27E2E33-3CCD-B245-9C5A-D77354B1E2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351749" y="4202611"/>
            <a:ext cx="1600200" cy="2080302"/>
          </a:xfrm>
          <a:prstGeom prst="rect">
            <a:avLst/>
          </a:prstGeom>
        </p:spPr>
      </p:pic>
      <p:sp>
        <p:nvSpPr>
          <p:cNvPr id="7" name="TextBox 6">
            <a:extLst>
              <a:ext uri="{FF2B5EF4-FFF2-40B4-BE49-F238E27FC236}">
                <a16:creationId xmlns:a16="http://schemas.microsoft.com/office/drawing/2014/main" id="{11256C27-E66D-0340-AC7E-2A1CB4DD3AD1}"/>
              </a:ext>
            </a:extLst>
          </p:cNvPr>
          <p:cNvSpPr txBox="1"/>
          <p:nvPr/>
        </p:nvSpPr>
        <p:spPr>
          <a:xfrm>
            <a:off x="10998972" y="5437026"/>
            <a:ext cx="1211014" cy="646331"/>
          </a:xfrm>
          <a:prstGeom prst="rect">
            <a:avLst/>
          </a:prstGeom>
          <a:noFill/>
        </p:spPr>
        <p:txBody>
          <a:bodyPr wrap="none" rtlCol="0">
            <a:spAutoFit/>
          </a:bodyPr>
          <a:lstStyle/>
          <a:p>
            <a:r>
              <a:rPr lang="en-US" sz="1800" b="1" dirty="0">
                <a:solidFill>
                  <a:schemeClr val="bg1"/>
                </a:solidFill>
              </a:rPr>
              <a:t>MODIS</a:t>
            </a:r>
          </a:p>
          <a:p>
            <a:r>
              <a:rPr lang="en-US" sz="1800" b="1" dirty="0">
                <a:solidFill>
                  <a:schemeClr val="bg1"/>
                </a:solidFill>
              </a:rPr>
              <a:t>Aug 2008</a:t>
            </a:r>
          </a:p>
        </p:txBody>
      </p:sp>
      <p:cxnSp>
        <p:nvCxnSpPr>
          <p:cNvPr id="8" name="Straight Arrow Connector 7">
            <a:extLst>
              <a:ext uri="{FF2B5EF4-FFF2-40B4-BE49-F238E27FC236}">
                <a16:creationId xmlns:a16="http://schemas.microsoft.com/office/drawing/2014/main" id="{B30C536B-1B86-3F4E-878E-5D9F9C241A27}"/>
              </a:ext>
            </a:extLst>
          </p:cNvPr>
          <p:cNvCxnSpPr>
            <a:cxnSpLocks/>
          </p:cNvCxnSpPr>
          <p:nvPr/>
        </p:nvCxnSpPr>
        <p:spPr bwMode="auto">
          <a:xfrm>
            <a:off x="604684" y="1651819"/>
            <a:ext cx="11267768" cy="114542"/>
          </a:xfrm>
          <a:prstGeom prst="straightConnector1">
            <a:avLst/>
          </a:prstGeom>
          <a:noFill/>
          <a:ln w="50800" cap="flat" cmpd="sng" algn="ctr">
            <a:solidFill>
              <a:schemeClr val="bg1"/>
            </a:solidFill>
            <a:prstDash val="solid"/>
            <a:round/>
            <a:headEnd type="triangle" w="lg" len="med"/>
            <a:tailEnd type="triangle" w="lg" len="med"/>
          </a:ln>
          <a:effectLst/>
        </p:spPr>
      </p:cxnSp>
      <p:sp>
        <p:nvSpPr>
          <p:cNvPr id="9" name="TextBox 8">
            <a:extLst>
              <a:ext uri="{FF2B5EF4-FFF2-40B4-BE49-F238E27FC236}">
                <a16:creationId xmlns:a16="http://schemas.microsoft.com/office/drawing/2014/main" id="{153159D8-FC28-5842-9B94-0D787AFC455C}"/>
              </a:ext>
            </a:extLst>
          </p:cNvPr>
          <p:cNvSpPr txBox="1"/>
          <p:nvPr/>
        </p:nvSpPr>
        <p:spPr>
          <a:xfrm>
            <a:off x="5684738" y="1839279"/>
            <a:ext cx="1229824" cy="461665"/>
          </a:xfrm>
          <a:prstGeom prst="rect">
            <a:avLst/>
          </a:prstGeom>
          <a:noFill/>
        </p:spPr>
        <p:txBody>
          <a:bodyPr wrap="none" rtlCol="0">
            <a:spAutoFit/>
          </a:bodyPr>
          <a:lstStyle/>
          <a:p>
            <a:r>
              <a:rPr lang="en-US" sz="2400" b="1" dirty="0">
                <a:solidFill>
                  <a:schemeClr val="bg1"/>
                </a:solidFill>
              </a:rPr>
              <a:t>100 km</a:t>
            </a:r>
          </a:p>
        </p:txBody>
      </p:sp>
    </p:spTree>
    <p:extLst>
      <p:ext uri="{BB962C8B-B14F-4D97-AF65-F5344CB8AC3E}">
        <p14:creationId xmlns:p14="http://schemas.microsoft.com/office/powerpoint/2010/main" val="37223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CD06-2599-F248-9A1B-3F0C4C93CD22}"/>
              </a:ext>
            </a:extLst>
          </p:cNvPr>
          <p:cNvSpPr>
            <a:spLocks noGrp="1"/>
          </p:cNvSpPr>
          <p:nvPr>
            <p:ph type="title"/>
          </p:nvPr>
        </p:nvSpPr>
        <p:spPr>
          <a:xfrm>
            <a:off x="3275806" y="7316"/>
            <a:ext cx="8478659" cy="1325563"/>
          </a:xfrm>
        </p:spPr>
        <p:txBody>
          <a:bodyPr/>
          <a:lstStyle/>
          <a:p>
            <a:r>
              <a:rPr lang="en-US" dirty="0"/>
              <a:t>L-band </a:t>
            </a:r>
            <a:r>
              <a:rPr lang="en-US" dirty="0" err="1"/>
              <a:t>InSAR</a:t>
            </a:r>
            <a:r>
              <a:rPr lang="en-US" dirty="0"/>
              <a:t> Quantifies Increased Subsidence in ARFS Burn Areas</a:t>
            </a:r>
          </a:p>
        </p:txBody>
      </p:sp>
      <p:pic>
        <p:nvPicPr>
          <p:cNvPr id="4" name="コンテンツ プレースホルダー 4">
            <a:extLst>
              <a:ext uri="{FF2B5EF4-FFF2-40B4-BE49-F238E27FC236}">
                <a16:creationId xmlns:a16="http://schemas.microsoft.com/office/drawing/2014/main" id="{AAFA691B-35F6-3349-B69D-FC66EB50526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19200" y="1352239"/>
            <a:ext cx="5486400" cy="5486400"/>
          </a:xfrm>
        </p:spPr>
      </p:pic>
      <p:pic>
        <p:nvPicPr>
          <p:cNvPr id="5" name="図 4">
            <a:extLst>
              <a:ext uri="{FF2B5EF4-FFF2-40B4-BE49-F238E27FC236}">
                <a16:creationId xmlns:a16="http://schemas.microsoft.com/office/drawing/2014/main" id="{ECB9BD43-AED0-7B47-B9CF-DFC1C43284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1352239"/>
            <a:ext cx="5486400" cy="5486400"/>
          </a:xfrm>
          <a:prstGeom prst="rect">
            <a:avLst/>
          </a:prstGeom>
        </p:spPr>
      </p:pic>
      <p:sp>
        <p:nvSpPr>
          <p:cNvPr id="6" name="正方形/長方形 5">
            <a:extLst>
              <a:ext uri="{FF2B5EF4-FFF2-40B4-BE49-F238E27FC236}">
                <a16:creationId xmlns:a16="http://schemas.microsoft.com/office/drawing/2014/main" id="{F78B8DB5-F6FC-ED4E-96CE-0108F7A62D55}"/>
              </a:ext>
            </a:extLst>
          </p:cNvPr>
          <p:cNvSpPr/>
          <p:nvPr/>
        </p:nvSpPr>
        <p:spPr>
          <a:xfrm>
            <a:off x="9537609" y="3955149"/>
            <a:ext cx="1426994" cy="584775"/>
          </a:xfrm>
          <a:prstGeom prst="rect">
            <a:avLst/>
          </a:prstGeom>
        </p:spPr>
        <p:txBody>
          <a:bodyPr wrap="none">
            <a:spAutoFit/>
          </a:bodyPr>
          <a:lstStyle/>
          <a:p>
            <a:r>
              <a:rPr lang="en-US" altLang="ja-JP" sz="3200" b="1" dirty="0">
                <a:solidFill>
                  <a:schemeClr val="bg1"/>
                </a:solidFill>
                <a:latin typeface="Abadi" panose="020B0604020202020204" pitchFamily="34" charset="0"/>
              </a:rPr>
              <a:t>Burned</a:t>
            </a:r>
            <a:endParaRPr lang="ja-JP" altLang="en-US" sz="3200" b="1" dirty="0">
              <a:solidFill>
                <a:schemeClr val="bg1"/>
              </a:solidFill>
              <a:latin typeface="Abadi" panose="020B0604020202020204" pitchFamily="34" charset="0"/>
            </a:endParaRPr>
          </a:p>
        </p:txBody>
      </p:sp>
      <p:sp>
        <p:nvSpPr>
          <p:cNvPr id="7" name="正方形/長方形 5">
            <a:extLst>
              <a:ext uri="{FF2B5EF4-FFF2-40B4-BE49-F238E27FC236}">
                <a16:creationId xmlns:a16="http://schemas.microsoft.com/office/drawing/2014/main" id="{E00D5677-0D88-4448-A041-0291668777C9}"/>
              </a:ext>
            </a:extLst>
          </p:cNvPr>
          <p:cNvSpPr/>
          <p:nvPr/>
        </p:nvSpPr>
        <p:spPr>
          <a:xfrm>
            <a:off x="9299563" y="1892243"/>
            <a:ext cx="1903086" cy="584775"/>
          </a:xfrm>
          <a:prstGeom prst="rect">
            <a:avLst/>
          </a:prstGeom>
        </p:spPr>
        <p:txBody>
          <a:bodyPr wrap="none">
            <a:spAutoFit/>
          </a:bodyPr>
          <a:lstStyle/>
          <a:p>
            <a:r>
              <a:rPr lang="en-US" altLang="ja-JP" sz="3200" b="1" dirty="0">
                <a:latin typeface="Abadi" panose="020B0604020202020204" pitchFamily="34" charset="0"/>
              </a:rPr>
              <a:t>Unburned</a:t>
            </a:r>
            <a:endParaRPr lang="ja-JP" altLang="en-US" sz="3200" b="1" dirty="0">
              <a:latin typeface="Abadi" panose="020B0604020202020204" pitchFamily="34" charset="0"/>
            </a:endParaRPr>
          </a:p>
        </p:txBody>
      </p:sp>
      <p:pic>
        <p:nvPicPr>
          <p:cNvPr id="8" name="図 6">
            <a:extLst>
              <a:ext uri="{FF2B5EF4-FFF2-40B4-BE49-F238E27FC236}">
                <a16:creationId xmlns:a16="http://schemas.microsoft.com/office/drawing/2014/main" id="{A74E37A1-D2E5-3340-AD9F-AD9DEFC7BF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98" y="1381735"/>
            <a:ext cx="1143000" cy="1757228"/>
          </a:xfrm>
          <a:prstGeom prst="rect">
            <a:avLst/>
          </a:prstGeom>
        </p:spPr>
      </p:pic>
      <p:sp>
        <p:nvSpPr>
          <p:cNvPr id="9" name="TextBox 8">
            <a:extLst>
              <a:ext uri="{FF2B5EF4-FFF2-40B4-BE49-F238E27FC236}">
                <a16:creationId xmlns:a16="http://schemas.microsoft.com/office/drawing/2014/main" id="{975776E2-FC88-D84D-AE68-879BADE415DE}"/>
              </a:ext>
            </a:extLst>
          </p:cNvPr>
          <p:cNvSpPr txBox="1"/>
          <p:nvPr/>
        </p:nvSpPr>
        <p:spPr>
          <a:xfrm rot="-5400000">
            <a:off x="-457966" y="4122634"/>
            <a:ext cx="1760418" cy="523220"/>
          </a:xfrm>
          <a:prstGeom prst="rect">
            <a:avLst/>
          </a:prstGeom>
          <a:noFill/>
        </p:spPr>
        <p:txBody>
          <a:bodyPr wrap="none" rtlCol="0">
            <a:spAutoFit/>
          </a:bodyPr>
          <a:lstStyle/>
          <a:p>
            <a:r>
              <a:rPr lang="en-US" sz="2800" i="1" dirty="0">
                <a:solidFill>
                  <a:srgbClr val="0070C0"/>
                </a:solidFill>
              </a:rPr>
              <a:t>G </a:t>
            </a:r>
            <a:r>
              <a:rPr lang="en-US" sz="2800" i="1" dirty="0" err="1">
                <a:solidFill>
                  <a:srgbClr val="0070C0"/>
                </a:solidFill>
              </a:rPr>
              <a:t>Iwahana</a:t>
            </a:r>
            <a:endParaRPr lang="en-US" sz="2800" i="1" dirty="0">
              <a:solidFill>
                <a:srgbClr val="0070C0"/>
              </a:solidFill>
            </a:endParaRPr>
          </a:p>
        </p:txBody>
      </p:sp>
      <p:sp>
        <p:nvSpPr>
          <p:cNvPr id="10" name="Rectangle 9">
            <a:extLst>
              <a:ext uri="{FF2B5EF4-FFF2-40B4-BE49-F238E27FC236}">
                <a16:creationId xmlns:a16="http://schemas.microsoft.com/office/drawing/2014/main" id="{CEBF1AC1-CBDF-3445-9915-642AB2C48D89}"/>
              </a:ext>
            </a:extLst>
          </p:cNvPr>
          <p:cNvSpPr/>
          <p:nvPr/>
        </p:nvSpPr>
        <p:spPr>
          <a:xfrm>
            <a:off x="6843252" y="6243427"/>
            <a:ext cx="2729544" cy="584775"/>
          </a:xfrm>
          <a:prstGeom prst="rect">
            <a:avLst/>
          </a:prstGeom>
        </p:spPr>
        <p:txBody>
          <a:bodyPr wrap="square">
            <a:spAutoFit/>
          </a:bodyPr>
          <a:lstStyle/>
          <a:p>
            <a:pPr algn="l"/>
            <a:r>
              <a:rPr lang="en-US" sz="1600" b="1" dirty="0" err="1">
                <a:solidFill>
                  <a:schemeClr val="bg1"/>
                </a:solidFill>
                <a:sym typeface="Wingdings" panose="05000000000000000000" pitchFamily="2" charset="2"/>
              </a:rPr>
              <a:t>Quickbird</a:t>
            </a:r>
            <a:r>
              <a:rPr lang="en-US" sz="1600" b="1" dirty="0">
                <a:solidFill>
                  <a:schemeClr val="bg1"/>
                </a:solidFill>
                <a:sym typeface="Wingdings" panose="05000000000000000000" pitchFamily="2" charset="2"/>
              </a:rPr>
              <a:t> Optical Imagery:</a:t>
            </a:r>
          </a:p>
          <a:p>
            <a:pPr algn="l"/>
            <a:r>
              <a:rPr lang="en-US" sz="1600" b="1" dirty="0">
                <a:solidFill>
                  <a:schemeClr val="bg1"/>
                </a:solidFill>
                <a:sym typeface="Wingdings" panose="05000000000000000000" pitchFamily="2" charset="2"/>
              </a:rPr>
              <a:t>3 July 2008</a:t>
            </a:r>
          </a:p>
        </p:txBody>
      </p:sp>
      <p:sp>
        <p:nvSpPr>
          <p:cNvPr id="11" name="Rectangle 10">
            <a:extLst>
              <a:ext uri="{FF2B5EF4-FFF2-40B4-BE49-F238E27FC236}">
                <a16:creationId xmlns:a16="http://schemas.microsoft.com/office/drawing/2014/main" id="{5AE2BF28-6A74-3247-81A5-A49E3CE9B3D1}"/>
              </a:ext>
            </a:extLst>
          </p:cNvPr>
          <p:cNvSpPr/>
          <p:nvPr/>
        </p:nvSpPr>
        <p:spPr>
          <a:xfrm>
            <a:off x="2833403" y="5443207"/>
            <a:ext cx="2257994" cy="1384995"/>
          </a:xfrm>
          <a:prstGeom prst="rect">
            <a:avLst/>
          </a:prstGeom>
        </p:spPr>
        <p:txBody>
          <a:bodyPr wrap="square">
            <a:spAutoFit/>
          </a:bodyPr>
          <a:lstStyle/>
          <a:p>
            <a:pPr algn="l"/>
            <a:r>
              <a:rPr lang="en-US" sz="1200" dirty="0">
                <a:sym typeface="Wingdings" panose="05000000000000000000" pitchFamily="2" charset="2"/>
              </a:rPr>
              <a:t>L-Band SAR Interferogram:</a:t>
            </a:r>
          </a:p>
          <a:p>
            <a:pPr algn="l"/>
            <a:r>
              <a:rPr lang="en-US" sz="1200" dirty="0">
                <a:sym typeface="Wingdings" panose="05000000000000000000" pitchFamily="2" charset="2"/>
              </a:rPr>
              <a:t>2017, Jun 21  2017, Sep 16</a:t>
            </a:r>
          </a:p>
          <a:p>
            <a:pPr algn="l"/>
            <a:r>
              <a:rPr lang="en-US" sz="1200" dirty="0"/>
              <a:t>DEM: SRTM30 v2</a:t>
            </a:r>
          </a:p>
          <a:p>
            <a:pPr algn="l"/>
            <a:r>
              <a:rPr lang="en-US" sz="1200" dirty="0"/>
              <a:t>Wave length: 23.84cm</a:t>
            </a:r>
          </a:p>
          <a:p>
            <a:pPr algn="l"/>
            <a:r>
              <a:rPr lang="en-US" sz="1200" dirty="0"/>
              <a:t>SLC spacing: 0.6m x 1.67m</a:t>
            </a:r>
          </a:p>
          <a:p>
            <a:pPr algn="l"/>
            <a:r>
              <a:rPr lang="en-US" sz="1200" dirty="0"/>
              <a:t>MLI: 7.2 x 5.0m (12 x 3 looks)</a:t>
            </a:r>
          </a:p>
          <a:p>
            <a:pPr algn="l"/>
            <a:r>
              <a:rPr lang="en-US" sz="1200" dirty="0"/>
              <a:t>         7.2 x 7.5m (in ground)</a:t>
            </a:r>
          </a:p>
        </p:txBody>
      </p:sp>
    </p:spTree>
    <p:extLst>
      <p:ext uri="{BB962C8B-B14F-4D97-AF65-F5344CB8AC3E}">
        <p14:creationId xmlns:p14="http://schemas.microsoft.com/office/powerpoint/2010/main" val="245924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a:xfrm>
            <a:off x="3275806" y="7316"/>
            <a:ext cx="8611394" cy="1325563"/>
          </a:xfrm>
        </p:spPr>
        <p:txBody>
          <a:bodyPr>
            <a:noAutofit/>
          </a:bodyPr>
          <a:lstStyle/>
          <a:p>
            <a:r>
              <a:rPr lang="en-US" sz="3600" dirty="0"/>
              <a:t>YK </a:t>
            </a:r>
            <a:r>
              <a:rPr lang="en-US" sz="3600" dirty="0" err="1"/>
              <a:t>Deltat</a:t>
            </a:r>
            <a:r>
              <a:rPr lang="en-US" sz="3600" dirty="0"/>
              <a:t> Field Data Confirm Accelerated Permafrost Degradation in Burn Scars</a:t>
            </a:r>
          </a:p>
        </p:txBody>
      </p:sp>
      <p:pic>
        <p:nvPicPr>
          <p:cNvPr id="3" name="Picture 1">
            <a:extLst>
              <a:ext uri="{FF2B5EF4-FFF2-40B4-BE49-F238E27FC236}">
                <a16:creationId xmlns:a16="http://schemas.microsoft.com/office/drawing/2014/main" id="{87AF092F-1F07-2541-AA60-A9C268900BD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77242"/>
            <a:ext cx="5943600" cy="4336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36F38EB3-F85B-B049-B1D9-7B34E403CDFA}"/>
              </a:ext>
            </a:extLst>
          </p:cNvPr>
          <p:cNvPicPr>
            <a:picLocks noChangeAspect="1"/>
          </p:cNvPicPr>
          <p:nvPr/>
        </p:nvPicPr>
        <p:blipFill>
          <a:blip r:embed="rId3"/>
          <a:stretch>
            <a:fillRect/>
          </a:stretch>
        </p:blipFill>
        <p:spPr>
          <a:xfrm>
            <a:off x="6124238" y="2001311"/>
            <a:ext cx="5943600" cy="3260532"/>
          </a:xfrm>
          <a:prstGeom prst="rect">
            <a:avLst/>
          </a:prstGeom>
        </p:spPr>
      </p:pic>
      <p:sp>
        <p:nvSpPr>
          <p:cNvPr id="7" name="TextBox 6">
            <a:extLst>
              <a:ext uri="{FF2B5EF4-FFF2-40B4-BE49-F238E27FC236}">
                <a16:creationId xmlns:a16="http://schemas.microsoft.com/office/drawing/2014/main" id="{9D9BC735-6D6D-AD4B-B61D-AB9D4D3FB1BA}"/>
              </a:ext>
            </a:extLst>
          </p:cNvPr>
          <p:cNvSpPr txBox="1"/>
          <p:nvPr/>
        </p:nvSpPr>
        <p:spPr>
          <a:xfrm>
            <a:off x="10014691" y="2235343"/>
            <a:ext cx="1753104" cy="707886"/>
          </a:xfrm>
          <a:prstGeom prst="rect">
            <a:avLst/>
          </a:prstGeom>
          <a:noFill/>
        </p:spPr>
        <p:txBody>
          <a:bodyPr wrap="none" rtlCol="0">
            <a:spAutoFit/>
          </a:bodyPr>
          <a:lstStyle/>
          <a:p>
            <a:r>
              <a:rPr lang="en-US" sz="2000" b="1" i="1" dirty="0"/>
              <a:t>K Schaefer, </a:t>
            </a:r>
          </a:p>
          <a:p>
            <a:r>
              <a:rPr lang="en-US" sz="2000" b="1" i="1" dirty="0" err="1"/>
              <a:t>Univ</a:t>
            </a:r>
            <a:r>
              <a:rPr lang="en-US" sz="2000" b="1" i="1" dirty="0"/>
              <a:t> Colorado</a:t>
            </a:r>
          </a:p>
        </p:txBody>
      </p:sp>
      <p:sp>
        <p:nvSpPr>
          <p:cNvPr id="8" name="TextBox 7">
            <a:extLst>
              <a:ext uri="{FF2B5EF4-FFF2-40B4-BE49-F238E27FC236}">
                <a16:creationId xmlns:a16="http://schemas.microsoft.com/office/drawing/2014/main" id="{5F630F75-A0B0-5141-A702-DEFD395F4389}"/>
              </a:ext>
            </a:extLst>
          </p:cNvPr>
          <p:cNvSpPr txBox="1"/>
          <p:nvPr/>
        </p:nvSpPr>
        <p:spPr>
          <a:xfrm>
            <a:off x="1524641" y="6157964"/>
            <a:ext cx="2894318" cy="523220"/>
          </a:xfrm>
          <a:prstGeom prst="rect">
            <a:avLst/>
          </a:prstGeom>
          <a:noFill/>
        </p:spPr>
        <p:txBody>
          <a:bodyPr wrap="none" rtlCol="0">
            <a:spAutoFit/>
          </a:bodyPr>
          <a:lstStyle/>
          <a:p>
            <a:r>
              <a:rPr lang="en-US" sz="2800" i="1" dirty="0">
                <a:solidFill>
                  <a:srgbClr val="0070C0"/>
                </a:solidFill>
              </a:rPr>
              <a:t>K Schaefer &amp; Team</a:t>
            </a:r>
          </a:p>
        </p:txBody>
      </p:sp>
    </p:spTree>
    <p:extLst>
      <p:ext uri="{BB962C8B-B14F-4D97-AF65-F5344CB8AC3E}">
        <p14:creationId xmlns:p14="http://schemas.microsoft.com/office/powerpoint/2010/main" val="4149877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030-04C4-CF4D-9FDF-A3247C9B8CE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6EC42BF-D731-5F4B-815A-AA2A3DCBFF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8929"/>
            <a:ext cx="12344400" cy="9122213"/>
          </a:xfrm>
          <a:prstGeom prst="rect">
            <a:avLst/>
          </a:prstGeom>
        </p:spPr>
      </p:pic>
      <p:sp>
        <p:nvSpPr>
          <p:cNvPr id="5" name="TextBox 4">
            <a:extLst>
              <a:ext uri="{FF2B5EF4-FFF2-40B4-BE49-F238E27FC236}">
                <a16:creationId xmlns:a16="http://schemas.microsoft.com/office/drawing/2014/main" id="{6B08E19E-4E48-4C42-B62A-1663AEF9A85C}"/>
              </a:ext>
            </a:extLst>
          </p:cNvPr>
          <p:cNvSpPr txBox="1">
            <a:spLocks/>
          </p:cNvSpPr>
          <p:nvPr/>
        </p:nvSpPr>
        <p:spPr>
          <a:xfrm>
            <a:off x="8244348" y="4250986"/>
            <a:ext cx="3834580" cy="2062103"/>
          </a:xfrm>
          <a:prstGeom prst="rect">
            <a:avLst/>
          </a:prstGeom>
          <a:noFill/>
        </p:spPr>
        <p:txBody>
          <a:bodyPr wrap="square" rtlCol="0">
            <a:spAutoFit/>
          </a:bodyPr>
          <a:lstStyle/>
          <a:p>
            <a:pPr algn="ctr"/>
            <a:r>
              <a:rPr lang="en-US" sz="3200" b="1" dirty="0">
                <a:solidFill>
                  <a:schemeClr val="bg1"/>
                </a:solidFill>
              </a:rPr>
              <a:t>L-Band SAR</a:t>
            </a:r>
          </a:p>
          <a:p>
            <a:pPr algn="ctr"/>
            <a:r>
              <a:rPr lang="en-US" sz="3200" b="1" dirty="0">
                <a:solidFill>
                  <a:schemeClr val="bg1"/>
                </a:solidFill>
              </a:rPr>
              <a:t>28 Aug 2018  </a:t>
            </a:r>
          </a:p>
          <a:p>
            <a:pPr algn="ctr"/>
            <a:r>
              <a:rPr lang="en-US" sz="3200" b="1" dirty="0">
                <a:solidFill>
                  <a:schemeClr val="bg1"/>
                </a:solidFill>
              </a:rPr>
              <a:t>Line 26905</a:t>
            </a:r>
          </a:p>
          <a:p>
            <a:pPr algn="ctr"/>
            <a:r>
              <a:rPr lang="en-US" sz="3200" b="1" dirty="0">
                <a:solidFill>
                  <a:schemeClr val="bg1"/>
                </a:solidFill>
              </a:rPr>
              <a:t>YK Delta Fire Scars</a:t>
            </a:r>
          </a:p>
        </p:txBody>
      </p:sp>
      <p:sp>
        <p:nvSpPr>
          <p:cNvPr id="6" name="TextBox 5">
            <a:extLst>
              <a:ext uri="{FF2B5EF4-FFF2-40B4-BE49-F238E27FC236}">
                <a16:creationId xmlns:a16="http://schemas.microsoft.com/office/drawing/2014/main" id="{887B389C-9BEB-3B47-AB43-37EAC790C06A}"/>
              </a:ext>
            </a:extLst>
          </p:cNvPr>
          <p:cNvSpPr txBox="1">
            <a:spLocks/>
          </p:cNvSpPr>
          <p:nvPr/>
        </p:nvSpPr>
        <p:spPr>
          <a:xfrm>
            <a:off x="3114596" y="2834959"/>
            <a:ext cx="3831497" cy="1077218"/>
          </a:xfrm>
          <a:prstGeom prst="rect">
            <a:avLst/>
          </a:prstGeom>
          <a:noFill/>
        </p:spPr>
        <p:txBody>
          <a:bodyPr wrap="square" rtlCol="0">
            <a:spAutoFit/>
          </a:bodyPr>
          <a:lstStyle/>
          <a:p>
            <a:pPr algn="ctr"/>
            <a:r>
              <a:rPr lang="en-US" sz="3200" b="1" dirty="0">
                <a:solidFill>
                  <a:schemeClr val="bg1"/>
                </a:solidFill>
              </a:rPr>
              <a:t>Bigmouth Lake Fire</a:t>
            </a:r>
          </a:p>
          <a:p>
            <a:pPr algn="ctr"/>
            <a:r>
              <a:rPr lang="en-US" sz="3200" b="1" dirty="0">
                <a:solidFill>
                  <a:schemeClr val="bg1"/>
                </a:solidFill>
              </a:rPr>
              <a:t> (2015)</a:t>
            </a:r>
          </a:p>
        </p:txBody>
      </p:sp>
    </p:spTree>
    <p:extLst>
      <p:ext uri="{BB962C8B-B14F-4D97-AF65-F5344CB8AC3E}">
        <p14:creationId xmlns:p14="http://schemas.microsoft.com/office/powerpoint/2010/main" val="389411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030-04C4-CF4D-9FDF-A3247C9B8CE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05A986E-C064-D74F-BB43-2FB7DE857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0107172" y="-12782245"/>
            <a:ext cx="1371600" cy="37650473"/>
          </a:xfrm>
          <a:prstGeom prst="rect">
            <a:avLst/>
          </a:prstGeom>
        </p:spPr>
      </p:pic>
      <p:pic>
        <p:nvPicPr>
          <p:cNvPr id="4" name="Picture 3">
            <a:extLst>
              <a:ext uri="{FF2B5EF4-FFF2-40B4-BE49-F238E27FC236}">
                <a16:creationId xmlns:a16="http://schemas.microsoft.com/office/drawing/2014/main" id="{D250DDEA-559C-8F4B-9DB7-69B61A9EF3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231702" y="-13924597"/>
            <a:ext cx="1371600" cy="37918953"/>
          </a:xfrm>
          <a:prstGeom prst="rect">
            <a:avLst/>
          </a:prstGeom>
        </p:spPr>
      </p:pic>
      <p:pic>
        <p:nvPicPr>
          <p:cNvPr id="5" name="Picture 4">
            <a:extLst>
              <a:ext uri="{FF2B5EF4-FFF2-40B4-BE49-F238E27FC236}">
                <a16:creationId xmlns:a16="http://schemas.microsoft.com/office/drawing/2014/main" id="{8B1DECB3-4EF2-C64E-8620-D15E3E725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0383377" y="-15334682"/>
            <a:ext cx="1371600" cy="38297747"/>
          </a:xfrm>
          <a:prstGeom prst="rect">
            <a:avLst/>
          </a:prstGeom>
        </p:spPr>
      </p:pic>
      <p:pic>
        <p:nvPicPr>
          <p:cNvPr id="6" name="Picture 5">
            <a:extLst>
              <a:ext uri="{FF2B5EF4-FFF2-40B4-BE49-F238E27FC236}">
                <a16:creationId xmlns:a16="http://schemas.microsoft.com/office/drawing/2014/main" id="{60385CE4-56C0-2B44-BE1A-5D6FB34AB4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0200561" y="-16197715"/>
            <a:ext cx="1371600" cy="38000689"/>
          </a:xfrm>
          <a:prstGeom prst="rect">
            <a:avLst/>
          </a:prstGeom>
        </p:spPr>
      </p:pic>
      <p:pic>
        <p:nvPicPr>
          <p:cNvPr id="7" name="Picture 6">
            <a:extLst>
              <a:ext uri="{FF2B5EF4-FFF2-40B4-BE49-F238E27FC236}">
                <a16:creationId xmlns:a16="http://schemas.microsoft.com/office/drawing/2014/main" id="{9B3AB88F-2ABC-F242-AECF-8095550C4A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153088" y="-17226911"/>
            <a:ext cx="1371600" cy="37761727"/>
          </a:xfrm>
          <a:prstGeom prst="rect">
            <a:avLst/>
          </a:prstGeom>
        </p:spPr>
      </p:pic>
      <p:pic>
        <p:nvPicPr>
          <p:cNvPr id="8" name="Picture 7">
            <a:extLst>
              <a:ext uri="{FF2B5EF4-FFF2-40B4-BE49-F238E27FC236}">
                <a16:creationId xmlns:a16="http://schemas.microsoft.com/office/drawing/2014/main" id="{5FAE8E45-F2A1-884A-B14D-ECBA3E8318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0310507" y="-18483565"/>
            <a:ext cx="1371600" cy="37963881"/>
          </a:xfrm>
          <a:prstGeom prst="rect">
            <a:avLst/>
          </a:prstGeom>
        </p:spPr>
      </p:pic>
      <p:sp>
        <p:nvSpPr>
          <p:cNvPr id="9" name="TextBox 8">
            <a:extLst>
              <a:ext uri="{FF2B5EF4-FFF2-40B4-BE49-F238E27FC236}">
                <a16:creationId xmlns:a16="http://schemas.microsoft.com/office/drawing/2014/main" id="{A6E0A571-EAAA-B244-9551-3488C7EB0343}"/>
              </a:ext>
            </a:extLst>
          </p:cNvPr>
          <p:cNvSpPr txBox="1"/>
          <p:nvPr/>
        </p:nvSpPr>
        <p:spPr>
          <a:xfrm>
            <a:off x="2822100" y="49398"/>
            <a:ext cx="6918882" cy="584775"/>
          </a:xfrm>
          <a:prstGeom prst="rect">
            <a:avLst/>
          </a:prstGeom>
          <a:solidFill>
            <a:schemeClr val="bg1"/>
          </a:solidFill>
        </p:spPr>
        <p:txBody>
          <a:bodyPr wrap="none" rtlCol="0">
            <a:spAutoFit/>
          </a:bodyPr>
          <a:lstStyle/>
          <a:p>
            <a:r>
              <a:rPr lang="en-US" sz="3200" b="1" dirty="0">
                <a:solidFill>
                  <a:srgbClr val="0070C0"/>
                </a:solidFill>
              </a:rPr>
              <a:t>AVIRIS- NG Composite – July 2018</a:t>
            </a:r>
          </a:p>
        </p:txBody>
      </p:sp>
      <p:sp>
        <p:nvSpPr>
          <p:cNvPr id="11" name="TextBox 10">
            <a:extLst>
              <a:ext uri="{FF2B5EF4-FFF2-40B4-BE49-F238E27FC236}">
                <a16:creationId xmlns:a16="http://schemas.microsoft.com/office/drawing/2014/main" id="{A0EB7678-B3C4-9E4E-9A83-7D93774465B0}"/>
              </a:ext>
            </a:extLst>
          </p:cNvPr>
          <p:cNvSpPr txBox="1">
            <a:spLocks/>
          </p:cNvSpPr>
          <p:nvPr/>
        </p:nvSpPr>
        <p:spPr>
          <a:xfrm>
            <a:off x="2347680" y="2923447"/>
            <a:ext cx="3831497" cy="1077218"/>
          </a:xfrm>
          <a:prstGeom prst="rect">
            <a:avLst/>
          </a:prstGeom>
          <a:noFill/>
        </p:spPr>
        <p:txBody>
          <a:bodyPr wrap="square" rtlCol="0">
            <a:spAutoFit/>
          </a:bodyPr>
          <a:lstStyle/>
          <a:p>
            <a:pPr algn="ctr"/>
            <a:r>
              <a:rPr lang="en-US" sz="3200" b="1" dirty="0">
                <a:solidFill>
                  <a:schemeClr val="bg1"/>
                </a:solidFill>
              </a:rPr>
              <a:t>Bigmouth Lake Fire</a:t>
            </a:r>
          </a:p>
          <a:p>
            <a:pPr algn="ctr"/>
            <a:r>
              <a:rPr lang="en-US" sz="3200" b="1" dirty="0">
                <a:solidFill>
                  <a:schemeClr val="bg1"/>
                </a:solidFill>
              </a:rPr>
              <a:t> (2015)</a:t>
            </a:r>
          </a:p>
        </p:txBody>
      </p:sp>
    </p:spTree>
    <p:extLst>
      <p:ext uri="{BB962C8B-B14F-4D97-AF65-F5344CB8AC3E}">
        <p14:creationId xmlns:p14="http://schemas.microsoft.com/office/powerpoint/2010/main" val="398269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81535main_ED11-0262-06.jpg">
            <a:extLst>
              <a:ext uri="{FF2B5EF4-FFF2-40B4-BE49-F238E27FC236}">
                <a16:creationId xmlns:a16="http://schemas.microsoft.com/office/drawing/2014/main" id="{A6576477-6436-F648-B760-72C165A828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496" y="-117987"/>
            <a:ext cx="12344400" cy="6975987"/>
          </a:xfrm>
          <a:prstGeom prst="rect">
            <a:avLst/>
          </a:prstGeom>
        </p:spPr>
      </p:pic>
      <p:sp>
        <p:nvSpPr>
          <p:cNvPr id="2" name="Title 1">
            <a:extLst>
              <a:ext uri="{FF2B5EF4-FFF2-40B4-BE49-F238E27FC236}">
                <a16:creationId xmlns:a16="http://schemas.microsoft.com/office/drawing/2014/main" id="{92111800-41F0-7841-8ECD-C5C524E5C1E0}"/>
              </a:ext>
            </a:extLst>
          </p:cNvPr>
          <p:cNvSpPr>
            <a:spLocks noGrp="1"/>
          </p:cNvSpPr>
          <p:nvPr>
            <p:ph type="title"/>
          </p:nvPr>
        </p:nvSpPr>
        <p:spPr>
          <a:xfrm>
            <a:off x="3275806" y="7317"/>
            <a:ext cx="8077993" cy="848090"/>
          </a:xfrm>
        </p:spPr>
        <p:txBody>
          <a:bodyPr/>
          <a:lstStyle/>
          <a:p>
            <a:r>
              <a:rPr lang="en-US" dirty="0">
                <a:solidFill>
                  <a:schemeClr val="tx1"/>
                </a:solidFill>
              </a:rPr>
              <a:t>ABoVE Airborne Campaigns</a:t>
            </a:r>
          </a:p>
        </p:txBody>
      </p:sp>
      <p:sp>
        <p:nvSpPr>
          <p:cNvPr id="5" name="Rectangle 1027">
            <a:extLst>
              <a:ext uri="{FF2B5EF4-FFF2-40B4-BE49-F238E27FC236}">
                <a16:creationId xmlns:a16="http://schemas.microsoft.com/office/drawing/2014/main" id="{D5EEF80F-BC6F-C346-91E0-93955D2200C0}"/>
              </a:ext>
            </a:extLst>
          </p:cNvPr>
          <p:cNvSpPr txBox="1">
            <a:spLocks/>
          </p:cNvSpPr>
          <p:nvPr/>
        </p:nvSpPr>
        <p:spPr>
          <a:xfrm>
            <a:off x="4675024" y="811163"/>
            <a:ext cx="7403990" cy="269578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defRPr/>
            </a:pPr>
            <a:r>
              <a:rPr lang="en-US" sz="2400" b="1" dirty="0">
                <a:solidFill>
                  <a:schemeClr val="tx1"/>
                </a:solidFill>
                <a:cs typeface="Avenir Roman"/>
              </a:rPr>
              <a:t>Goals: </a:t>
            </a:r>
          </a:p>
          <a:p>
            <a:pPr marL="457200" indent="-457200" algn="l">
              <a:lnSpc>
                <a:spcPct val="90000"/>
              </a:lnSpc>
              <a:buFont typeface="Arial"/>
              <a:buChar char="•"/>
              <a:defRPr/>
            </a:pPr>
            <a:r>
              <a:rPr lang="en-US" sz="2400" b="1" dirty="0">
                <a:solidFill>
                  <a:schemeClr val="tx1"/>
                </a:solidFill>
                <a:cs typeface="Avenir Roman"/>
              </a:rPr>
              <a:t>Provide domain-wide context to unify site-level process studies</a:t>
            </a:r>
          </a:p>
          <a:p>
            <a:pPr marL="457200" indent="-457200" algn="l">
              <a:lnSpc>
                <a:spcPct val="90000"/>
              </a:lnSpc>
              <a:buFont typeface="Arial"/>
              <a:buChar char="•"/>
              <a:defRPr/>
            </a:pPr>
            <a:r>
              <a:rPr lang="en-US" sz="2400" b="1" dirty="0">
                <a:solidFill>
                  <a:schemeClr val="tx1"/>
                </a:solidFill>
                <a:cs typeface="Avenir Roman"/>
              </a:rPr>
              <a:t>Probe difficult to measure intermediate spatial scales</a:t>
            </a:r>
          </a:p>
          <a:p>
            <a:pPr marL="457200" indent="-457200" algn="l">
              <a:lnSpc>
                <a:spcPct val="90000"/>
              </a:lnSpc>
              <a:buFont typeface="Arial"/>
              <a:buChar char="•"/>
              <a:defRPr/>
            </a:pPr>
            <a:r>
              <a:rPr lang="en-US" sz="2400" b="1" dirty="0">
                <a:solidFill>
                  <a:schemeClr val="tx1"/>
                </a:solidFill>
                <a:cs typeface="Avenir Roman"/>
              </a:rPr>
              <a:t>Link to satellite remote sensing</a:t>
            </a:r>
          </a:p>
          <a:p>
            <a:pPr marL="457200" indent="-457200" algn="l">
              <a:lnSpc>
                <a:spcPct val="90000"/>
              </a:lnSpc>
              <a:buFont typeface="Arial"/>
              <a:buChar char="•"/>
              <a:defRPr/>
            </a:pPr>
            <a:r>
              <a:rPr lang="en-US" sz="2400" b="1" dirty="0">
                <a:solidFill>
                  <a:schemeClr val="tx1"/>
                </a:solidFill>
                <a:cs typeface="Avenir Roman"/>
              </a:rPr>
              <a:t>Demonstrate new remote sensing technologies and multi-sensor data analyses</a:t>
            </a:r>
          </a:p>
        </p:txBody>
      </p:sp>
    </p:spTree>
    <p:extLst>
      <p:ext uri="{BB962C8B-B14F-4D97-AF65-F5344CB8AC3E}">
        <p14:creationId xmlns:p14="http://schemas.microsoft.com/office/powerpoint/2010/main" val="131517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041-D3FC-F546-AD56-183AB2E68CDC}"/>
              </a:ext>
            </a:extLst>
          </p:cNvPr>
          <p:cNvSpPr>
            <a:spLocks noGrp="1"/>
          </p:cNvSpPr>
          <p:nvPr>
            <p:ph type="title"/>
          </p:nvPr>
        </p:nvSpPr>
        <p:spPr/>
        <p:txBody>
          <a:bodyPr/>
          <a:lstStyle/>
          <a:p>
            <a:r>
              <a:rPr lang="en-US" dirty="0"/>
              <a:t>2015 YK Tundra Fire Deepens ALT &amp; Increases Soil Moisture</a:t>
            </a:r>
          </a:p>
        </p:txBody>
      </p:sp>
      <p:pic>
        <p:nvPicPr>
          <p:cNvPr id="18" name="ykmv2.png" descr="ykmv2.png">
            <a:extLst>
              <a:ext uri="{FF2B5EF4-FFF2-40B4-BE49-F238E27FC236}">
                <a16:creationId xmlns:a16="http://schemas.microsoft.com/office/drawing/2014/main" id="{866E6C18-2F5D-924C-9C64-02B143A64D9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31025" y="1371600"/>
            <a:ext cx="8169675" cy="5486400"/>
          </a:xfrm>
          <a:prstGeom prst="rect">
            <a:avLst/>
          </a:prstGeom>
          <a:ln w="12700">
            <a:miter lim="400000"/>
          </a:ln>
        </p:spPr>
      </p:pic>
      <p:pic>
        <p:nvPicPr>
          <p:cNvPr id="19" name="ykalt.png" descr="ykalt.png">
            <a:extLst>
              <a:ext uri="{FF2B5EF4-FFF2-40B4-BE49-F238E27FC236}">
                <a16:creationId xmlns:a16="http://schemas.microsoft.com/office/drawing/2014/main" id="{F38CB5BD-BA39-B245-9FFF-134B783C69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3379" y="1371600"/>
            <a:ext cx="5994404" cy="5486400"/>
          </a:xfrm>
          <a:prstGeom prst="rect">
            <a:avLst/>
          </a:prstGeom>
          <a:ln w="12700">
            <a:miter lim="400000"/>
          </a:ln>
        </p:spPr>
      </p:pic>
      <p:sp>
        <p:nvSpPr>
          <p:cNvPr id="20" name="ALT">
            <a:extLst>
              <a:ext uri="{FF2B5EF4-FFF2-40B4-BE49-F238E27FC236}">
                <a16:creationId xmlns:a16="http://schemas.microsoft.com/office/drawing/2014/main" id="{84C607C7-0E3A-FA4A-8FA0-C2FB45DDBEDC}"/>
              </a:ext>
            </a:extLst>
          </p:cNvPr>
          <p:cNvSpPr txBox="1"/>
          <p:nvPr/>
        </p:nvSpPr>
        <p:spPr>
          <a:xfrm>
            <a:off x="271673" y="1490962"/>
            <a:ext cx="3405356" cy="50302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lang="en-US" sz="2800" b="1" dirty="0">
                <a:solidFill>
                  <a:schemeClr val="bg1"/>
                </a:solidFill>
              </a:rPr>
              <a:t>Active Layer Thickness</a:t>
            </a:r>
            <a:endParaRPr sz="2800" b="1" dirty="0">
              <a:solidFill>
                <a:schemeClr val="bg1"/>
              </a:solidFill>
            </a:endParaRPr>
          </a:p>
        </p:txBody>
      </p:sp>
      <p:sp>
        <p:nvSpPr>
          <p:cNvPr id="21" name="mv2">
            <a:extLst>
              <a:ext uri="{FF2B5EF4-FFF2-40B4-BE49-F238E27FC236}">
                <a16:creationId xmlns:a16="http://schemas.microsoft.com/office/drawing/2014/main" id="{8553394D-85AF-644E-B5C3-B271531B7E39}"/>
              </a:ext>
            </a:extLst>
          </p:cNvPr>
          <p:cNvSpPr txBox="1"/>
          <p:nvPr/>
        </p:nvSpPr>
        <p:spPr>
          <a:xfrm>
            <a:off x="8431291" y="1424322"/>
            <a:ext cx="3760709" cy="503023"/>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lang="en-US" sz="2800" b="1" dirty="0">
                <a:solidFill>
                  <a:schemeClr val="bg1"/>
                </a:solidFill>
              </a:rPr>
              <a:t>Volumetric Soil Moisture</a:t>
            </a:r>
            <a:endParaRPr sz="2800" b="1" dirty="0">
              <a:solidFill>
                <a:schemeClr val="bg1"/>
              </a:solidFill>
            </a:endParaRPr>
          </a:p>
        </p:txBody>
      </p:sp>
      <p:sp>
        <p:nvSpPr>
          <p:cNvPr id="25" name="TextBox 24">
            <a:extLst>
              <a:ext uri="{FF2B5EF4-FFF2-40B4-BE49-F238E27FC236}">
                <a16:creationId xmlns:a16="http://schemas.microsoft.com/office/drawing/2014/main" id="{9A1B51B7-3A47-A64C-967B-30CCA8259991}"/>
              </a:ext>
            </a:extLst>
          </p:cNvPr>
          <p:cNvSpPr txBox="1"/>
          <p:nvPr/>
        </p:nvSpPr>
        <p:spPr>
          <a:xfrm>
            <a:off x="10603020" y="6084221"/>
            <a:ext cx="1701556" cy="523220"/>
          </a:xfrm>
          <a:prstGeom prst="rect">
            <a:avLst/>
          </a:prstGeom>
          <a:solidFill>
            <a:schemeClr val="bg1"/>
          </a:solidFill>
        </p:spPr>
        <p:txBody>
          <a:bodyPr wrap="none" rtlCol="0">
            <a:spAutoFit/>
          </a:bodyPr>
          <a:lstStyle/>
          <a:p>
            <a:r>
              <a:rPr lang="en-US" sz="2800" i="1" dirty="0">
                <a:solidFill>
                  <a:srgbClr val="0070C0"/>
                </a:solidFill>
              </a:rPr>
              <a:t>K Schaefer</a:t>
            </a:r>
          </a:p>
        </p:txBody>
      </p:sp>
    </p:spTree>
    <p:extLst>
      <p:ext uri="{BB962C8B-B14F-4D97-AF65-F5344CB8AC3E}">
        <p14:creationId xmlns:p14="http://schemas.microsoft.com/office/powerpoint/2010/main" val="4172952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1DA4-383C-DE4D-8661-47E398908992}"/>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D3470E3-E4FB-FC40-AB08-437CE86B98D6}"/>
              </a:ext>
            </a:extLst>
          </p:cNvPr>
          <p:cNvSpPr txBox="1"/>
          <p:nvPr/>
        </p:nvSpPr>
        <p:spPr>
          <a:xfrm>
            <a:off x="2577682" y="151381"/>
            <a:ext cx="4366984" cy="422103"/>
          </a:xfrm>
          <a:prstGeom prst="rect">
            <a:avLst/>
          </a:prstGeom>
          <a:noFill/>
        </p:spPr>
        <p:txBody>
          <a:bodyPr wrap="square" rtlCol="0">
            <a:spAutoFit/>
          </a:bodyPr>
          <a:lstStyle/>
          <a:p>
            <a:r>
              <a:rPr lang="en-US" sz="2143" b="1" dirty="0">
                <a:solidFill>
                  <a:schemeClr val="bg1"/>
                </a:solidFill>
              </a:rPr>
              <a:t>2018 AVIRIS-NG Flight Lines</a:t>
            </a:r>
          </a:p>
        </p:txBody>
      </p:sp>
      <p:pic>
        <p:nvPicPr>
          <p:cNvPr id="4" name="Picture 3">
            <a:extLst>
              <a:ext uri="{FF2B5EF4-FFF2-40B4-BE49-F238E27FC236}">
                <a16:creationId xmlns:a16="http://schemas.microsoft.com/office/drawing/2014/main" id="{E1BD9371-4E7A-5642-8100-A3F5091667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C9363BD2-A96E-BC43-9D6D-DCD05DBFC937}"/>
              </a:ext>
            </a:extLst>
          </p:cNvPr>
          <p:cNvSpPr txBox="1"/>
          <p:nvPr/>
        </p:nvSpPr>
        <p:spPr>
          <a:xfrm>
            <a:off x="2923909" y="4999703"/>
            <a:ext cx="3188502" cy="1569660"/>
          </a:xfrm>
          <a:prstGeom prst="rect">
            <a:avLst/>
          </a:prstGeom>
          <a:noFill/>
        </p:spPr>
        <p:txBody>
          <a:bodyPr wrap="none" rtlCol="0">
            <a:spAutoFit/>
          </a:bodyPr>
          <a:lstStyle/>
          <a:p>
            <a:pPr algn="ctr"/>
            <a:r>
              <a:rPr lang="en-US" sz="3200" b="1" dirty="0"/>
              <a:t>ABoVE AVIRIS-NG</a:t>
            </a:r>
          </a:p>
          <a:p>
            <a:pPr algn="ctr"/>
            <a:r>
              <a:rPr lang="en-US" sz="3200" b="1" dirty="0"/>
              <a:t>Data Acquisitions</a:t>
            </a:r>
          </a:p>
          <a:p>
            <a:pPr algn="ctr"/>
            <a:r>
              <a:rPr lang="en-US" sz="3200" b="1" dirty="0"/>
              <a:t>2017-2019</a:t>
            </a:r>
          </a:p>
        </p:txBody>
      </p:sp>
    </p:spTree>
    <p:extLst>
      <p:ext uri="{BB962C8B-B14F-4D97-AF65-F5344CB8AC3E}">
        <p14:creationId xmlns:p14="http://schemas.microsoft.com/office/powerpoint/2010/main" val="380631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3610B-B957-114E-88D5-259CEA6396DF}"/>
              </a:ext>
            </a:extLst>
          </p:cNvPr>
          <p:cNvPicPr>
            <a:picLocks noChangeAspect="1"/>
          </p:cNvPicPr>
          <p:nvPr/>
        </p:nvPicPr>
        <p:blipFill>
          <a:blip r:embed="rId2"/>
          <a:stretch>
            <a:fillRect/>
          </a:stretch>
        </p:blipFill>
        <p:spPr>
          <a:xfrm>
            <a:off x="-15240" y="-15031"/>
            <a:ext cx="12207240" cy="9155430"/>
          </a:xfrm>
          <a:prstGeom prst="rect">
            <a:avLst/>
          </a:prstGeom>
        </p:spPr>
      </p:pic>
      <p:sp>
        <p:nvSpPr>
          <p:cNvPr id="3" name="Title 1">
            <a:extLst>
              <a:ext uri="{FF2B5EF4-FFF2-40B4-BE49-F238E27FC236}">
                <a16:creationId xmlns:a16="http://schemas.microsoft.com/office/drawing/2014/main" id="{DD89F8C3-09E0-8B43-9FC6-4BE1178BFAB2}"/>
              </a:ext>
            </a:extLst>
          </p:cNvPr>
          <p:cNvSpPr>
            <a:spLocks noGrp="1"/>
          </p:cNvSpPr>
          <p:nvPr>
            <p:ph type="title"/>
          </p:nvPr>
        </p:nvSpPr>
        <p:spPr>
          <a:xfrm>
            <a:off x="1" y="0"/>
            <a:ext cx="7329948" cy="779463"/>
          </a:xfrm>
        </p:spPr>
        <p:txBody>
          <a:bodyPr>
            <a:normAutofit/>
          </a:bodyPr>
          <a:lstStyle/>
          <a:p>
            <a:r>
              <a:rPr lang="en-US" dirty="0"/>
              <a:t>12 July 2019/DOY 193: Barrow</a:t>
            </a:r>
          </a:p>
        </p:txBody>
      </p:sp>
      <p:sp>
        <p:nvSpPr>
          <p:cNvPr id="4" name="TextBox 3">
            <a:extLst>
              <a:ext uri="{FF2B5EF4-FFF2-40B4-BE49-F238E27FC236}">
                <a16:creationId xmlns:a16="http://schemas.microsoft.com/office/drawing/2014/main" id="{CAC150A9-4CDF-5441-92CE-10C2C55E8FA6}"/>
              </a:ext>
            </a:extLst>
          </p:cNvPr>
          <p:cNvSpPr txBox="1"/>
          <p:nvPr/>
        </p:nvSpPr>
        <p:spPr>
          <a:xfrm>
            <a:off x="196886" y="5907186"/>
            <a:ext cx="1991956" cy="523220"/>
          </a:xfrm>
          <a:prstGeom prst="rect">
            <a:avLst/>
          </a:prstGeom>
          <a:solidFill>
            <a:schemeClr val="bg1"/>
          </a:solidFill>
        </p:spPr>
        <p:txBody>
          <a:bodyPr wrap="none" rtlCol="0">
            <a:spAutoFit/>
          </a:bodyPr>
          <a:lstStyle/>
          <a:p>
            <a:r>
              <a:rPr lang="en-US" sz="2800" i="1" dirty="0">
                <a:solidFill>
                  <a:srgbClr val="0070C0"/>
                </a:solidFill>
              </a:rPr>
              <a:t>M Eastwood</a:t>
            </a:r>
          </a:p>
        </p:txBody>
      </p:sp>
    </p:spTree>
    <p:extLst>
      <p:ext uri="{BB962C8B-B14F-4D97-AF65-F5344CB8AC3E}">
        <p14:creationId xmlns:p14="http://schemas.microsoft.com/office/powerpoint/2010/main" val="387016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E823B-FEFC-4341-A952-9D86E46B05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100000">
            <a:off x="4493241" y="-177928"/>
            <a:ext cx="2393920" cy="9601200"/>
          </a:xfrm>
          <a:prstGeom prst="rect">
            <a:avLst/>
          </a:prstGeom>
        </p:spPr>
      </p:pic>
      <p:pic>
        <p:nvPicPr>
          <p:cNvPr id="3" name="Picture 2">
            <a:extLst>
              <a:ext uri="{FF2B5EF4-FFF2-40B4-BE49-F238E27FC236}">
                <a16:creationId xmlns:a16="http://schemas.microsoft.com/office/drawing/2014/main" id="{100445AF-BDAD-9441-8A2F-344668325B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598701" y="-2782989"/>
            <a:ext cx="1828800" cy="9104776"/>
          </a:xfrm>
          <a:prstGeom prst="rect">
            <a:avLst/>
          </a:prstGeom>
        </p:spPr>
      </p:pic>
      <p:pic>
        <p:nvPicPr>
          <p:cNvPr id="4" name="Picture 3">
            <a:extLst>
              <a:ext uri="{FF2B5EF4-FFF2-40B4-BE49-F238E27FC236}">
                <a16:creationId xmlns:a16="http://schemas.microsoft.com/office/drawing/2014/main" id="{7801AA8C-E941-7C40-83BB-F7B118B05D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743437" y="-1499524"/>
            <a:ext cx="1828800" cy="9051342"/>
          </a:xfrm>
          <a:prstGeom prst="rect">
            <a:avLst/>
          </a:prstGeom>
        </p:spPr>
      </p:pic>
      <p:pic>
        <p:nvPicPr>
          <p:cNvPr id="5" name="Picture 4">
            <a:extLst>
              <a:ext uri="{FF2B5EF4-FFF2-40B4-BE49-F238E27FC236}">
                <a16:creationId xmlns:a16="http://schemas.microsoft.com/office/drawing/2014/main" id="{0DA174B9-3FB9-9B4C-8479-F4A6074E4C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20411" y="770754"/>
            <a:ext cx="1828800" cy="10348196"/>
          </a:xfrm>
          <a:prstGeom prst="rect">
            <a:avLst/>
          </a:prstGeom>
        </p:spPr>
      </p:pic>
      <p:sp>
        <p:nvSpPr>
          <p:cNvPr id="6" name="TextBox 5">
            <a:extLst>
              <a:ext uri="{FF2B5EF4-FFF2-40B4-BE49-F238E27FC236}">
                <a16:creationId xmlns:a16="http://schemas.microsoft.com/office/drawing/2014/main" id="{792B8671-8502-9846-8C56-FA7D7DAD66E6}"/>
              </a:ext>
            </a:extLst>
          </p:cNvPr>
          <p:cNvSpPr txBox="1"/>
          <p:nvPr/>
        </p:nvSpPr>
        <p:spPr>
          <a:xfrm>
            <a:off x="3486155" y="85723"/>
            <a:ext cx="6880666" cy="646331"/>
          </a:xfrm>
          <a:prstGeom prst="rect">
            <a:avLst/>
          </a:prstGeom>
          <a:noFill/>
        </p:spPr>
        <p:txBody>
          <a:bodyPr wrap="none" rtlCol="0">
            <a:spAutoFit/>
          </a:bodyPr>
          <a:lstStyle/>
          <a:p>
            <a:r>
              <a:rPr lang="en-US" sz="3600" b="1" dirty="0">
                <a:solidFill>
                  <a:schemeClr val="bg1"/>
                </a:solidFill>
              </a:rPr>
              <a:t>7/12/2019 Barrow Area Composite</a:t>
            </a:r>
          </a:p>
        </p:txBody>
      </p:sp>
    </p:spTree>
    <p:extLst>
      <p:ext uri="{BB962C8B-B14F-4D97-AF65-F5344CB8AC3E}">
        <p14:creationId xmlns:p14="http://schemas.microsoft.com/office/powerpoint/2010/main" val="1149682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E79C-459A-CE41-80D3-75BBAE246BC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A49CB79-3A64-CF43-9883-9318151274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491129" y="-209201"/>
            <a:ext cx="914400" cy="13220002"/>
          </a:xfrm>
          <a:prstGeom prst="rect">
            <a:avLst/>
          </a:prstGeom>
        </p:spPr>
      </p:pic>
      <p:pic>
        <p:nvPicPr>
          <p:cNvPr id="5" name="Picture 4">
            <a:extLst>
              <a:ext uri="{FF2B5EF4-FFF2-40B4-BE49-F238E27FC236}">
                <a16:creationId xmlns:a16="http://schemas.microsoft.com/office/drawing/2014/main" id="{BCA24056-84F5-BE41-A437-CA723C6CF4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506978" y="-966824"/>
            <a:ext cx="914400" cy="13098992"/>
          </a:xfrm>
          <a:prstGeom prst="rect">
            <a:avLst/>
          </a:prstGeom>
        </p:spPr>
      </p:pic>
      <p:pic>
        <p:nvPicPr>
          <p:cNvPr id="6" name="Picture 5">
            <a:extLst>
              <a:ext uri="{FF2B5EF4-FFF2-40B4-BE49-F238E27FC236}">
                <a16:creationId xmlns:a16="http://schemas.microsoft.com/office/drawing/2014/main" id="{D31AF2E5-08B8-864C-8B1E-5C5D9A9B5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463672" y="-1751912"/>
            <a:ext cx="914400" cy="13185603"/>
          </a:xfrm>
          <a:prstGeom prst="rect">
            <a:avLst/>
          </a:prstGeom>
        </p:spPr>
      </p:pic>
      <p:pic>
        <p:nvPicPr>
          <p:cNvPr id="7" name="Picture 6">
            <a:extLst>
              <a:ext uri="{FF2B5EF4-FFF2-40B4-BE49-F238E27FC236}">
                <a16:creationId xmlns:a16="http://schemas.microsoft.com/office/drawing/2014/main" id="{2636ADF8-C9C2-B246-AE4C-FD87579315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488910" y="-2522135"/>
            <a:ext cx="914400" cy="13062857"/>
          </a:xfrm>
          <a:prstGeom prst="rect">
            <a:avLst/>
          </a:prstGeom>
        </p:spPr>
      </p:pic>
      <p:pic>
        <p:nvPicPr>
          <p:cNvPr id="8" name="Picture 7">
            <a:extLst>
              <a:ext uri="{FF2B5EF4-FFF2-40B4-BE49-F238E27FC236}">
                <a16:creationId xmlns:a16="http://schemas.microsoft.com/office/drawing/2014/main" id="{A191B9EE-6BDC-B640-9BE5-2CE7DB7512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437695" y="-3268354"/>
            <a:ext cx="914400" cy="13093541"/>
          </a:xfrm>
          <a:prstGeom prst="rect">
            <a:avLst/>
          </a:prstGeom>
        </p:spPr>
      </p:pic>
      <p:pic>
        <p:nvPicPr>
          <p:cNvPr id="9" name="Picture 8">
            <a:extLst>
              <a:ext uri="{FF2B5EF4-FFF2-40B4-BE49-F238E27FC236}">
                <a16:creationId xmlns:a16="http://schemas.microsoft.com/office/drawing/2014/main" id="{884689A5-94D4-A04E-9363-065D561DBD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5437694" y="-3992988"/>
            <a:ext cx="914400" cy="12834359"/>
          </a:xfrm>
          <a:prstGeom prst="rect">
            <a:avLst/>
          </a:prstGeom>
        </p:spPr>
      </p:pic>
      <p:pic>
        <p:nvPicPr>
          <p:cNvPr id="10" name="Picture 9">
            <a:extLst>
              <a:ext uri="{FF2B5EF4-FFF2-40B4-BE49-F238E27FC236}">
                <a16:creationId xmlns:a16="http://schemas.microsoft.com/office/drawing/2014/main" id="{2DF5A033-F512-F04D-AADA-2BB6E23F3D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5437695" y="-4852530"/>
            <a:ext cx="914400" cy="13093541"/>
          </a:xfrm>
          <a:prstGeom prst="rect">
            <a:avLst/>
          </a:prstGeom>
        </p:spPr>
      </p:pic>
      <p:pic>
        <p:nvPicPr>
          <p:cNvPr id="11" name="Picture 10">
            <a:extLst>
              <a:ext uri="{FF2B5EF4-FFF2-40B4-BE49-F238E27FC236}">
                <a16:creationId xmlns:a16="http://schemas.microsoft.com/office/drawing/2014/main" id="{6A9EC7B7-29CC-EA44-8ABD-EBF80B82F4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5627337" y="-5553384"/>
            <a:ext cx="914400" cy="12947586"/>
          </a:xfrm>
          <a:prstGeom prst="rect">
            <a:avLst/>
          </a:prstGeom>
        </p:spPr>
      </p:pic>
    </p:spTree>
    <p:extLst>
      <p:ext uri="{BB962C8B-B14F-4D97-AF65-F5344CB8AC3E}">
        <p14:creationId xmlns:p14="http://schemas.microsoft.com/office/powerpoint/2010/main" val="2822740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r>
              <a:rPr lang="en-US" dirty="0"/>
              <a:t>3 Aug 2017/DOY 215</a:t>
            </a:r>
          </a:p>
        </p:txBody>
      </p:sp>
      <p:pic>
        <p:nvPicPr>
          <p:cNvPr id="3" name="Picture 2">
            <a:extLst>
              <a:ext uri="{FF2B5EF4-FFF2-40B4-BE49-F238E27FC236}">
                <a16:creationId xmlns:a16="http://schemas.microsoft.com/office/drawing/2014/main" id="{9BDE5969-793C-FC41-AA21-F98C128474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50932"/>
            <a:ext cx="12161520" cy="4563168"/>
          </a:xfrm>
          <a:prstGeom prst="rect">
            <a:avLst/>
          </a:prstGeom>
        </p:spPr>
      </p:pic>
      <p:sp>
        <p:nvSpPr>
          <p:cNvPr id="4" name="TextBox 3">
            <a:extLst>
              <a:ext uri="{FF2B5EF4-FFF2-40B4-BE49-F238E27FC236}">
                <a16:creationId xmlns:a16="http://schemas.microsoft.com/office/drawing/2014/main" id="{04E14F31-0183-3348-83CA-A934BEF613B7}"/>
              </a:ext>
            </a:extLst>
          </p:cNvPr>
          <p:cNvSpPr txBox="1"/>
          <p:nvPr/>
        </p:nvSpPr>
        <p:spPr>
          <a:xfrm>
            <a:off x="3755700" y="5364380"/>
            <a:ext cx="4650119" cy="646331"/>
          </a:xfrm>
          <a:prstGeom prst="rect">
            <a:avLst/>
          </a:prstGeom>
          <a:noFill/>
        </p:spPr>
        <p:txBody>
          <a:bodyPr wrap="none" rtlCol="0">
            <a:spAutoFit/>
          </a:bodyPr>
          <a:lstStyle/>
          <a:p>
            <a:pPr algn="ctr"/>
            <a:r>
              <a:rPr lang="en-US" b="1" dirty="0"/>
              <a:t>Polar Knowledge Canada’s</a:t>
            </a:r>
          </a:p>
          <a:p>
            <a:pPr algn="ctr"/>
            <a:r>
              <a:rPr lang="en-US" b="1" dirty="0"/>
              <a:t>Canadian High Arctic Research Station (CHARS)</a:t>
            </a:r>
          </a:p>
        </p:txBody>
      </p:sp>
    </p:spTree>
    <p:extLst>
      <p:ext uri="{BB962C8B-B14F-4D97-AF65-F5344CB8AC3E}">
        <p14:creationId xmlns:p14="http://schemas.microsoft.com/office/powerpoint/2010/main" val="212891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D702C2A-E8C6-364A-B107-284C07417EBD}"/>
              </a:ext>
            </a:extLst>
          </p:cNvPr>
          <p:cNvSpPr>
            <a:spLocks noGrp="1"/>
          </p:cNvSpPr>
          <p:nvPr>
            <p:ph type="title"/>
          </p:nvPr>
        </p:nvSpPr>
        <p:spPr>
          <a:xfrm>
            <a:off x="3200400" y="324181"/>
            <a:ext cx="8863008" cy="779463"/>
          </a:xfrm>
        </p:spPr>
        <p:txBody>
          <a:bodyPr>
            <a:normAutofit fontScale="90000"/>
          </a:bodyPr>
          <a:lstStyle/>
          <a:p>
            <a:r>
              <a:rPr lang="en-US" dirty="0"/>
              <a:t>1 August 2019: Summer Field Work @CHARS – Cambridge Bay</a:t>
            </a:r>
          </a:p>
        </p:txBody>
      </p:sp>
      <p:pic>
        <p:nvPicPr>
          <p:cNvPr id="7" name="Picture 6">
            <a:extLst>
              <a:ext uri="{FF2B5EF4-FFF2-40B4-BE49-F238E27FC236}">
                <a16:creationId xmlns:a16="http://schemas.microsoft.com/office/drawing/2014/main" id="{86101AE1-903A-4E46-980D-3AF98049F6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368505"/>
            <a:ext cx="6172200" cy="5446526"/>
          </a:xfrm>
          <a:prstGeom prst="rect">
            <a:avLst/>
          </a:prstGeom>
        </p:spPr>
      </p:pic>
      <p:pic>
        <p:nvPicPr>
          <p:cNvPr id="8" name="Picture 7">
            <a:extLst>
              <a:ext uri="{FF2B5EF4-FFF2-40B4-BE49-F238E27FC236}">
                <a16:creationId xmlns:a16="http://schemas.microsoft.com/office/drawing/2014/main" id="{D84D9C10-3480-A34C-9301-217C8538F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5220" y="1368505"/>
            <a:ext cx="6172200" cy="5495555"/>
          </a:xfrm>
          <a:prstGeom prst="rect">
            <a:avLst/>
          </a:prstGeom>
        </p:spPr>
      </p:pic>
      <p:sp>
        <p:nvSpPr>
          <p:cNvPr id="9" name="TextBox 8">
            <a:extLst>
              <a:ext uri="{FF2B5EF4-FFF2-40B4-BE49-F238E27FC236}">
                <a16:creationId xmlns:a16="http://schemas.microsoft.com/office/drawing/2014/main" id="{A18BF390-2D03-554E-B009-ABA395C28572}"/>
              </a:ext>
            </a:extLst>
          </p:cNvPr>
          <p:cNvSpPr txBox="1"/>
          <p:nvPr/>
        </p:nvSpPr>
        <p:spPr>
          <a:xfrm>
            <a:off x="836253" y="6166108"/>
            <a:ext cx="4499693" cy="461665"/>
          </a:xfrm>
          <a:prstGeom prst="rect">
            <a:avLst/>
          </a:prstGeom>
          <a:noFill/>
        </p:spPr>
        <p:txBody>
          <a:bodyPr wrap="none" rtlCol="0">
            <a:spAutoFit/>
          </a:bodyPr>
          <a:lstStyle/>
          <a:p>
            <a:r>
              <a:rPr lang="en-US" sz="2400" b="1" dirty="0">
                <a:solidFill>
                  <a:schemeClr val="bg1"/>
                </a:solidFill>
              </a:rPr>
              <a:t>Donald McLennan and Eric Kruger</a:t>
            </a:r>
          </a:p>
        </p:txBody>
      </p:sp>
      <p:sp>
        <p:nvSpPr>
          <p:cNvPr id="10" name="TextBox 9">
            <a:extLst>
              <a:ext uri="{FF2B5EF4-FFF2-40B4-BE49-F238E27FC236}">
                <a16:creationId xmlns:a16="http://schemas.microsoft.com/office/drawing/2014/main" id="{8A7904EE-50A3-C849-9659-5731C428E873}"/>
              </a:ext>
            </a:extLst>
          </p:cNvPr>
          <p:cNvSpPr txBox="1"/>
          <p:nvPr/>
        </p:nvSpPr>
        <p:spPr>
          <a:xfrm>
            <a:off x="7068686" y="6209712"/>
            <a:ext cx="4025269" cy="461665"/>
          </a:xfrm>
          <a:prstGeom prst="rect">
            <a:avLst/>
          </a:prstGeom>
          <a:noFill/>
        </p:spPr>
        <p:txBody>
          <a:bodyPr wrap="none" rtlCol="0">
            <a:spAutoFit/>
          </a:bodyPr>
          <a:lstStyle/>
          <a:p>
            <a:r>
              <a:rPr lang="en-US" sz="2400" b="1" dirty="0">
                <a:solidFill>
                  <a:schemeClr val="bg1"/>
                </a:solidFill>
              </a:rPr>
              <a:t>Phil Townsend and Eric Kruger</a:t>
            </a:r>
          </a:p>
        </p:txBody>
      </p:sp>
    </p:spTree>
    <p:extLst>
      <p:ext uri="{BB962C8B-B14F-4D97-AF65-F5344CB8AC3E}">
        <p14:creationId xmlns:p14="http://schemas.microsoft.com/office/powerpoint/2010/main" val="3870335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307B16-DAE5-5147-A574-48E9B780A3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980" y="1491428"/>
            <a:ext cx="5943600" cy="4366334"/>
          </a:xfrm>
          <a:prstGeom prst="rect">
            <a:avLst/>
          </a:prstGeom>
        </p:spPr>
      </p:pic>
      <p:pic>
        <p:nvPicPr>
          <p:cNvPr id="3" name="Picture 2">
            <a:extLst>
              <a:ext uri="{FF2B5EF4-FFF2-40B4-BE49-F238E27FC236}">
                <a16:creationId xmlns:a16="http://schemas.microsoft.com/office/drawing/2014/main" id="{BE82CF48-18A7-D642-9ACE-3FA2120FE1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9808" y="2013531"/>
            <a:ext cx="5943600" cy="3815655"/>
          </a:xfrm>
          <a:prstGeom prst="rect">
            <a:avLst/>
          </a:prstGeom>
        </p:spPr>
      </p:pic>
      <p:sp>
        <p:nvSpPr>
          <p:cNvPr id="4" name="TextBox 3">
            <a:extLst>
              <a:ext uri="{FF2B5EF4-FFF2-40B4-BE49-F238E27FC236}">
                <a16:creationId xmlns:a16="http://schemas.microsoft.com/office/drawing/2014/main" id="{7241B5E4-D970-8D47-A0FD-845EF1FF6E30}"/>
              </a:ext>
            </a:extLst>
          </p:cNvPr>
          <p:cNvSpPr txBox="1"/>
          <p:nvPr/>
        </p:nvSpPr>
        <p:spPr>
          <a:xfrm>
            <a:off x="35752" y="5159568"/>
            <a:ext cx="2691699" cy="646331"/>
          </a:xfrm>
          <a:prstGeom prst="rect">
            <a:avLst/>
          </a:prstGeom>
          <a:noFill/>
        </p:spPr>
        <p:txBody>
          <a:bodyPr wrap="none" rtlCol="0">
            <a:spAutoFit/>
          </a:bodyPr>
          <a:lstStyle/>
          <a:p>
            <a:pPr algn="ctr"/>
            <a:r>
              <a:rPr lang="en-US" b="1" dirty="0">
                <a:solidFill>
                  <a:schemeClr val="bg1"/>
                </a:solidFill>
              </a:rPr>
              <a:t>CHARS Greiner Watershed</a:t>
            </a:r>
          </a:p>
          <a:p>
            <a:pPr algn="ctr"/>
            <a:r>
              <a:rPr lang="en-US" b="1" dirty="0">
                <a:solidFill>
                  <a:schemeClr val="bg1"/>
                </a:solidFill>
              </a:rPr>
              <a:t>Planned Flight Lines</a:t>
            </a:r>
          </a:p>
        </p:txBody>
      </p:sp>
      <p:sp>
        <p:nvSpPr>
          <p:cNvPr id="5" name="TextBox 4">
            <a:extLst>
              <a:ext uri="{FF2B5EF4-FFF2-40B4-BE49-F238E27FC236}">
                <a16:creationId xmlns:a16="http://schemas.microsoft.com/office/drawing/2014/main" id="{13B22E1E-D21F-3847-BF45-80EDD1A8905D}"/>
              </a:ext>
            </a:extLst>
          </p:cNvPr>
          <p:cNvSpPr txBox="1"/>
          <p:nvPr/>
        </p:nvSpPr>
        <p:spPr>
          <a:xfrm>
            <a:off x="6119808" y="5159567"/>
            <a:ext cx="2691699" cy="646331"/>
          </a:xfrm>
          <a:prstGeom prst="rect">
            <a:avLst/>
          </a:prstGeom>
          <a:noFill/>
        </p:spPr>
        <p:txBody>
          <a:bodyPr wrap="none" rtlCol="0">
            <a:spAutoFit/>
          </a:bodyPr>
          <a:lstStyle/>
          <a:p>
            <a:pPr algn="ctr"/>
            <a:r>
              <a:rPr lang="en-US" b="1" dirty="0">
                <a:solidFill>
                  <a:schemeClr val="bg1"/>
                </a:solidFill>
              </a:rPr>
              <a:t>CHARS Greiner Watershed</a:t>
            </a:r>
          </a:p>
          <a:p>
            <a:pPr algn="ctr"/>
            <a:r>
              <a:rPr lang="en-US" b="1" dirty="0">
                <a:solidFill>
                  <a:schemeClr val="bg1"/>
                </a:solidFill>
              </a:rPr>
              <a:t>As-Flown Lines</a:t>
            </a:r>
          </a:p>
        </p:txBody>
      </p:sp>
      <p:sp>
        <p:nvSpPr>
          <p:cNvPr id="6" name="Title 1">
            <a:extLst>
              <a:ext uri="{FF2B5EF4-FFF2-40B4-BE49-F238E27FC236}">
                <a16:creationId xmlns:a16="http://schemas.microsoft.com/office/drawing/2014/main" id="{4D702C2A-E8C6-364A-B107-284C07417EBD}"/>
              </a:ext>
            </a:extLst>
          </p:cNvPr>
          <p:cNvSpPr>
            <a:spLocks noGrp="1"/>
          </p:cNvSpPr>
          <p:nvPr>
            <p:ph type="title"/>
          </p:nvPr>
        </p:nvSpPr>
        <p:spPr>
          <a:xfrm>
            <a:off x="3200400" y="324181"/>
            <a:ext cx="8863008" cy="779463"/>
          </a:xfrm>
        </p:spPr>
        <p:txBody>
          <a:bodyPr>
            <a:normAutofit fontScale="90000"/>
          </a:bodyPr>
          <a:lstStyle/>
          <a:p>
            <a:r>
              <a:rPr lang="en-US" dirty="0"/>
              <a:t>1 August 2019/DOY 213</a:t>
            </a:r>
            <a:br>
              <a:rPr lang="en-US" dirty="0"/>
            </a:br>
            <a:r>
              <a:rPr lang="en-US" dirty="0"/>
              <a:t>CHARS – Cambridge Bay Gird #1</a:t>
            </a:r>
          </a:p>
        </p:txBody>
      </p:sp>
    </p:spTree>
    <p:extLst>
      <p:ext uri="{BB962C8B-B14F-4D97-AF65-F5344CB8AC3E}">
        <p14:creationId xmlns:p14="http://schemas.microsoft.com/office/powerpoint/2010/main" val="406798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07E61-8A05-1A4B-9F66-DDF6591647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6771168" y="-11447217"/>
            <a:ext cx="1828800" cy="33309370"/>
          </a:xfrm>
          <a:prstGeom prst="rect">
            <a:avLst/>
          </a:prstGeom>
        </p:spPr>
      </p:pic>
      <p:pic>
        <p:nvPicPr>
          <p:cNvPr id="3" name="Picture 2">
            <a:extLst>
              <a:ext uri="{FF2B5EF4-FFF2-40B4-BE49-F238E27FC236}">
                <a16:creationId xmlns:a16="http://schemas.microsoft.com/office/drawing/2014/main" id="{F31FF432-6682-284B-B3A9-521EFBA3F5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0959170" y="-18618486"/>
            <a:ext cx="1828800" cy="44685770"/>
          </a:xfrm>
          <a:prstGeom prst="rect">
            <a:avLst/>
          </a:prstGeom>
        </p:spPr>
      </p:pic>
      <p:pic>
        <p:nvPicPr>
          <p:cNvPr id="4" name="Picture 3">
            <a:extLst>
              <a:ext uri="{FF2B5EF4-FFF2-40B4-BE49-F238E27FC236}">
                <a16:creationId xmlns:a16="http://schemas.microsoft.com/office/drawing/2014/main" id="{F1C205CA-D4F2-F044-8861-C113A11E48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0709681" y="-17568879"/>
            <a:ext cx="1828800" cy="39729067"/>
          </a:xfrm>
          <a:prstGeom prst="rect">
            <a:avLst/>
          </a:prstGeom>
        </p:spPr>
      </p:pic>
      <p:sp>
        <p:nvSpPr>
          <p:cNvPr id="5" name="TextBox 4">
            <a:extLst>
              <a:ext uri="{FF2B5EF4-FFF2-40B4-BE49-F238E27FC236}">
                <a16:creationId xmlns:a16="http://schemas.microsoft.com/office/drawing/2014/main" id="{2215DDD1-3DB9-C041-9F35-FC7308A6EEFC}"/>
              </a:ext>
            </a:extLst>
          </p:cNvPr>
          <p:cNvSpPr txBox="1"/>
          <p:nvPr/>
        </p:nvSpPr>
        <p:spPr>
          <a:xfrm>
            <a:off x="1" y="6259768"/>
            <a:ext cx="12192000" cy="338554"/>
          </a:xfrm>
          <a:prstGeom prst="rect">
            <a:avLst/>
          </a:prstGeom>
          <a:noFill/>
        </p:spPr>
        <p:txBody>
          <a:bodyPr wrap="square" rtlCol="0">
            <a:spAutoFit/>
          </a:bodyPr>
          <a:lstStyle/>
          <a:p>
            <a:pPr algn="ctr">
              <a:spcAft>
                <a:spcPts val="0"/>
              </a:spcAft>
            </a:pPr>
            <a:r>
              <a:rPr lang="en-US" sz="1600" b="1" dirty="0">
                <a:solidFill>
                  <a:srgbClr val="0070C0"/>
                </a:solidFill>
                <a:ea typeface="Calibri" charset="0"/>
              </a:rPr>
              <a:t>The community of Cambridge Bay, the airport, and the SW edge of the Greiner Watershed imaged in Lines 23-25</a:t>
            </a:r>
            <a:endParaRPr lang="en-US" sz="1600" dirty="0">
              <a:solidFill>
                <a:srgbClr val="0070C0"/>
              </a:solidFill>
              <a:ea typeface="Calibri" charset="0"/>
            </a:endParaRPr>
          </a:p>
        </p:txBody>
      </p:sp>
      <p:sp>
        <p:nvSpPr>
          <p:cNvPr id="6" name="Title 1">
            <a:extLst>
              <a:ext uri="{FF2B5EF4-FFF2-40B4-BE49-F238E27FC236}">
                <a16:creationId xmlns:a16="http://schemas.microsoft.com/office/drawing/2014/main" id="{BEE09845-9595-ED4A-A375-50174D342F74}"/>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Gird #1</a:t>
            </a:r>
          </a:p>
        </p:txBody>
      </p:sp>
    </p:spTree>
    <p:extLst>
      <p:ext uri="{BB962C8B-B14F-4D97-AF65-F5344CB8AC3E}">
        <p14:creationId xmlns:p14="http://schemas.microsoft.com/office/powerpoint/2010/main" val="4023918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E09845-9595-ED4A-A375-50174D342F74}"/>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Gird #1</a:t>
            </a:r>
          </a:p>
        </p:txBody>
      </p:sp>
      <p:pic>
        <p:nvPicPr>
          <p:cNvPr id="7" name="Picture 6">
            <a:extLst>
              <a:ext uri="{FF2B5EF4-FFF2-40B4-BE49-F238E27FC236}">
                <a16:creationId xmlns:a16="http://schemas.microsoft.com/office/drawing/2014/main" id="{9074FDDB-89E2-344C-83A7-0C5BED2A483F}"/>
              </a:ext>
            </a:extLst>
          </p:cNvPr>
          <p:cNvPicPr>
            <a:picLocks noChangeAspect="1"/>
          </p:cNvPicPr>
          <p:nvPr/>
        </p:nvPicPr>
        <p:blipFill>
          <a:blip r:embed="rId2"/>
          <a:stretch>
            <a:fillRect/>
          </a:stretch>
        </p:blipFill>
        <p:spPr>
          <a:xfrm>
            <a:off x="0" y="-344853"/>
            <a:ext cx="12344400" cy="8694878"/>
          </a:xfrm>
          <a:prstGeom prst="rect">
            <a:avLst/>
          </a:prstGeom>
        </p:spPr>
      </p:pic>
      <p:sp>
        <p:nvSpPr>
          <p:cNvPr id="8" name="TextBox 7">
            <a:extLst>
              <a:ext uri="{FF2B5EF4-FFF2-40B4-BE49-F238E27FC236}">
                <a16:creationId xmlns:a16="http://schemas.microsoft.com/office/drawing/2014/main" id="{428BEDE6-BE58-224F-8679-D6E03DA022A7}"/>
              </a:ext>
            </a:extLst>
          </p:cNvPr>
          <p:cNvSpPr txBox="1"/>
          <p:nvPr/>
        </p:nvSpPr>
        <p:spPr>
          <a:xfrm>
            <a:off x="8029235" y="236858"/>
            <a:ext cx="3675045" cy="954107"/>
          </a:xfrm>
          <a:prstGeom prst="rect">
            <a:avLst/>
          </a:prstGeom>
          <a:noFill/>
        </p:spPr>
        <p:txBody>
          <a:bodyPr wrap="none" rtlCol="0">
            <a:spAutoFit/>
          </a:bodyPr>
          <a:lstStyle/>
          <a:p>
            <a:pPr algn="ctr"/>
            <a:r>
              <a:rPr lang="en-US" sz="2800" b="1" dirty="0">
                <a:solidFill>
                  <a:schemeClr val="bg1"/>
                </a:solidFill>
              </a:rPr>
              <a:t>AVIRIS RGB Composite</a:t>
            </a:r>
          </a:p>
          <a:p>
            <a:pPr algn="ctr"/>
            <a:r>
              <a:rPr lang="en-US" sz="2800" b="1" dirty="0">
                <a:solidFill>
                  <a:schemeClr val="bg1"/>
                </a:solidFill>
              </a:rPr>
              <a:t>CHARS Watershed</a:t>
            </a:r>
          </a:p>
        </p:txBody>
      </p:sp>
      <p:sp>
        <p:nvSpPr>
          <p:cNvPr id="9" name="TextBox 8">
            <a:extLst>
              <a:ext uri="{FF2B5EF4-FFF2-40B4-BE49-F238E27FC236}">
                <a16:creationId xmlns:a16="http://schemas.microsoft.com/office/drawing/2014/main" id="{F7C392B6-875B-9D4A-A767-083C5B585BE8}"/>
              </a:ext>
            </a:extLst>
          </p:cNvPr>
          <p:cNvSpPr txBox="1"/>
          <p:nvPr/>
        </p:nvSpPr>
        <p:spPr>
          <a:xfrm>
            <a:off x="8308497" y="5907186"/>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Tree>
    <p:extLst>
      <p:ext uri="{BB962C8B-B14F-4D97-AF65-F5344CB8AC3E}">
        <p14:creationId xmlns:p14="http://schemas.microsoft.com/office/powerpoint/2010/main" val="270223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05D8-B635-2845-8B7A-173872AE8D4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B1FC894-F982-B143-B3A3-0B8B3AA0C34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442452"/>
            <a:ext cx="12344400" cy="7300452"/>
          </a:xfrm>
          <a:prstGeom prst="rect">
            <a:avLst/>
          </a:prstGeom>
        </p:spPr>
      </p:pic>
    </p:spTree>
    <p:extLst>
      <p:ext uri="{BB962C8B-B14F-4D97-AF65-F5344CB8AC3E}">
        <p14:creationId xmlns:p14="http://schemas.microsoft.com/office/powerpoint/2010/main" val="458251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E09845-9595-ED4A-A375-50174D342F74}"/>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Gird #1</a:t>
            </a:r>
          </a:p>
        </p:txBody>
      </p:sp>
      <p:pic>
        <p:nvPicPr>
          <p:cNvPr id="10" name="Picture 9">
            <a:extLst>
              <a:ext uri="{FF2B5EF4-FFF2-40B4-BE49-F238E27FC236}">
                <a16:creationId xmlns:a16="http://schemas.microsoft.com/office/drawing/2014/main" id="{F2627A93-3F7C-F546-AD4A-D153A96E65A8}"/>
              </a:ext>
            </a:extLst>
          </p:cNvPr>
          <p:cNvPicPr>
            <a:picLocks noChangeAspect="1"/>
          </p:cNvPicPr>
          <p:nvPr/>
        </p:nvPicPr>
        <p:blipFill>
          <a:blip r:embed="rId2"/>
          <a:stretch>
            <a:fillRect/>
          </a:stretch>
        </p:blipFill>
        <p:spPr>
          <a:xfrm>
            <a:off x="0" y="-355698"/>
            <a:ext cx="12344400" cy="8699171"/>
          </a:xfrm>
          <a:prstGeom prst="rect">
            <a:avLst/>
          </a:prstGeom>
        </p:spPr>
      </p:pic>
      <p:sp>
        <p:nvSpPr>
          <p:cNvPr id="8" name="TextBox 7">
            <a:extLst>
              <a:ext uri="{FF2B5EF4-FFF2-40B4-BE49-F238E27FC236}">
                <a16:creationId xmlns:a16="http://schemas.microsoft.com/office/drawing/2014/main" id="{428BEDE6-BE58-224F-8679-D6E03DA022A7}"/>
              </a:ext>
            </a:extLst>
          </p:cNvPr>
          <p:cNvSpPr txBox="1"/>
          <p:nvPr/>
        </p:nvSpPr>
        <p:spPr>
          <a:xfrm>
            <a:off x="8141125" y="236858"/>
            <a:ext cx="3451266" cy="954107"/>
          </a:xfrm>
          <a:prstGeom prst="rect">
            <a:avLst/>
          </a:prstGeom>
          <a:noFill/>
        </p:spPr>
        <p:txBody>
          <a:bodyPr wrap="none" rtlCol="0">
            <a:spAutoFit/>
          </a:bodyPr>
          <a:lstStyle/>
          <a:p>
            <a:pPr algn="ctr"/>
            <a:r>
              <a:rPr lang="en-US" sz="2800" b="1" dirty="0">
                <a:solidFill>
                  <a:schemeClr val="bg1"/>
                </a:solidFill>
              </a:rPr>
              <a:t>AVIRIS NIR Composite</a:t>
            </a:r>
          </a:p>
          <a:p>
            <a:pPr algn="ctr"/>
            <a:r>
              <a:rPr lang="en-US" sz="2800" b="1" dirty="0">
                <a:solidFill>
                  <a:schemeClr val="bg1"/>
                </a:solidFill>
              </a:rPr>
              <a:t>CHARS Watershed</a:t>
            </a:r>
          </a:p>
        </p:txBody>
      </p:sp>
      <p:sp>
        <p:nvSpPr>
          <p:cNvPr id="9" name="TextBox 8">
            <a:extLst>
              <a:ext uri="{FF2B5EF4-FFF2-40B4-BE49-F238E27FC236}">
                <a16:creationId xmlns:a16="http://schemas.microsoft.com/office/drawing/2014/main" id="{F7C392B6-875B-9D4A-A767-083C5B585BE8}"/>
              </a:ext>
            </a:extLst>
          </p:cNvPr>
          <p:cNvSpPr txBox="1"/>
          <p:nvPr/>
        </p:nvSpPr>
        <p:spPr>
          <a:xfrm>
            <a:off x="8308497" y="5907186"/>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Tree>
    <p:extLst>
      <p:ext uri="{BB962C8B-B14F-4D97-AF65-F5344CB8AC3E}">
        <p14:creationId xmlns:p14="http://schemas.microsoft.com/office/powerpoint/2010/main" val="1294531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E09845-9595-ED4A-A375-50174D342F74}"/>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Gird #1</a:t>
            </a:r>
          </a:p>
        </p:txBody>
      </p:sp>
      <p:pic>
        <p:nvPicPr>
          <p:cNvPr id="10" name="Picture 9">
            <a:extLst>
              <a:ext uri="{FF2B5EF4-FFF2-40B4-BE49-F238E27FC236}">
                <a16:creationId xmlns:a16="http://schemas.microsoft.com/office/drawing/2014/main" id="{1F5E74E0-4FD9-2440-A36E-6589C97969D5}"/>
              </a:ext>
            </a:extLst>
          </p:cNvPr>
          <p:cNvPicPr>
            <a:picLocks noChangeAspect="1"/>
          </p:cNvPicPr>
          <p:nvPr/>
        </p:nvPicPr>
        <p:blipFill>
          <a:blip r:embed="rId2"/>
          <a:stretch>
            <a:fillRect/>
          </a:stretch>
        </p:blipFill>
        <p:spPr>
          <a:xfrm>
            <a:off x="0" y="-442452"/>
            <a:ext cx="12344400" cy="8709418"/>
          </a:xfrm>
          <a:prstGeom prst="rect">
            <a:avLst/>
          </a:prstGeom>
        </p:spPr>
      </p:pic>
      <p:sp>
        <p:nvSpPr>
          <p:cNvPr id="8" name="TextBox 7">
            <a:extLst>
              <a:ext uri="{FF2B5EF4-FFF2-40B4-BE49-F238E27FC236}">
                <a16:creationId xmlns:a16="http://schemas.microsoft.com/office/drawing/2014/main" id="{428BEDE6-BE58-224F-8679-D6E03DA022A7}"/>
              </a:ext>
            </a:extLst>
          </p:cNvPr>
          <p:cNvSpPr txBox="1"/>
          <p:nvPr/>
        </p:nvSpPr>
        <p:spPr>
          <a:xfrm>
            <a:off x="6887497" y="236858"/>
            <a:ext cx="5304503" cy="2246769"/>
          </a:xfrm>
          <a:prstGeom prst="rect">
            <a:avLst/>
          </a:prstGeom>
          <a:solidFill>
            <a:schemeClr val="bg1">
              <a:alpha val="50000"/>
            </a:schemeClr>
          </a:solidFill>
        </p:spPr>
        <p:txBody>
          <a:bodyPr wrap="square" rtlCol="0">
            <a:spAutoFit/>
          </a:bodyPr>
          <a:lstStyle/>
          <a:p>
            <a:pPr algn="ctr"/>
            <a:r>
              <a:rPr lang="en-US" sz="2800" b="1" dirty="0"/>
              <a:t>AVIRIS Minimum Noise Fraction</a:t>
            </a:r>
          </a:p>
          <a:p>
            <a:pPr algn="ctr"/>
            <a:r>
              <a:rPr lang="en-US" sz="2800" b="1" dirty="0"/>
              <a:t>CHARS Watershed</a:t>
            </a:r>
          </a:p>
          <a:p>
            <a:pPr algn="ctr"/>
            <a:r>
              <a:rPr lang="en-US" sz="2800" b="1" dirty="0"/>
              <a:t>Much more information content than RGB or NIR composites might suggest</a:t>
            </a:r>
          </a:p>
        </p:txBody>
      </p:sp>
      <p:sp>
        <p:nvSpPr>
          <p:cNvPr id="9" name="TextBox 8">
            <a:extLst>
              <a:ext uri="{FF2B5EF4-FFF2-40B4-BE49-F238E27FC236}">
                <a16:creationId xmlns:a16="http://schemas.microsoft.com/office/drawing/2014/main" id="{F7C392B6-875B-9D4A-A767-083C5B585BE8}"/>
              </a:ext>
            </a:extLst>
          </p:cNvPr>
          <p:cNvSpPr txBox="1"/>
          <p:nvPr/>
        </p:nvSpPr>
        <p:spPr>
          <a:xfrm>
            <a:off x="8308497" y="5907186"/>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Tree>
    <p:extLst>
      <p:ext uri="{BB962C8B-B14F-4D97-AF65-F5344CB8AC3E}">
        <p14:creationId xmlns:p14="http://schemas.microsoft.com/office/powerpoint/2010/main" val="2836247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6484F9-99CB-FE45-851B-A356534C0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00230"/>
            <a:ext cx="12192000" cy="5119435"/>
          </a:xfrm>
          <a:prstGeom prst="rect">
            <a:avLst/>
          </a:prstGeom>
        </p:spPr>
      </p:pic>
      <p:sp>
        <p:nvSpPr>
          <p:cNvPr id="5" name="Title 1">
            <a:extLst>
              <a:ext uri="{FF2B5EF4-FFF2-40B4-BE49-F238E27FC236}">
                <a16:creationId xmlns:a16="http://schemas.microsoft.com/office/drawing/2014/main" id="{B4E8E04C-EBA5-4A4B-8FC4-8166D110FB31}"/>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Lignin</a:t>
            </a:r>
          </a:p>
        </p:txBody>
      </p:sp>
      <p:sp>
        <p:nvSpPr>
          <p:cNvPr id="7" name="TextBox 6">
            <a:extLst>
              <a:ext uri="{FF2B5EF4-FFF2-40B4-BE49-F238E27FC236}">
                <a16:creationId xmlns:a16="http://schemas.microsoft.com/office/drawing/2014/main" id="{72395414-90EE-3A49-AFC0-B1A17081430B}"/>
              </a:ext>
            </a:extLst>
          </p:cNvPr>
          <p:cNvSpPr txBox="1"/>
          <p:nvPr/>
        </p:nvSpPr>
        <p:spPr>
          <a:xfrm>
            <a:off x="8308497" y="5907186"/>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Tree>
    <p:extLst>
      <p:ext uri="{BB962C8B-B14F-4D97-AF65-F5344CB8AC3E}">
        <p14:creationId xmlns:p14="http://schemas.microsoft.com/office/powerpoint/2010/main" val="3821311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DD0D-58BB-D947-89A9-711DF70FB0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5476"/>
            <a:ext cx="12192000" cy="5119435"/>
          </a:xfrm>
          <a:prstGeom prst="rect">
            <a:avLst/>
          </a:prstGeom>
        </p:spPr>
      </p:pic>
      <p:sp>
        <p:nvSpPr>
          <p:cNvPr id="4" name="Title 1">
            <a:extLst>
              <a:ext uri="{FF2B5EF4-FFF2-40B4-BE49-F238E27FC236}">
                <a16:creationId xmlns:a16="http://schemas.microsoft.com/office/drawing/2014/main" id="{3B3C9F8D-D5B9-164C-B322-A76D574BE1A6}"/>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Canopy N</a:t>
            </a:r>
          </a:p>
        </p:txBody>
      </p:sp>
      <p:sp>
        <p:nvSpPr>
          <p:cNvPr id="5" name="TextBox 4">
            <a:extLst>
              <a:ext uri="{FF2B5EF4-FFF2-40B4-BE49-F238E27FC236}">
                <a16:creationId xmlns:a16="http://schemas.microsoft.com/office/drawing/2014/main" id="{573CAE2F-047B-5E4C-93F6-31C35382DA05}"/>
              </a:ext>
            </a:extLst>
          </p:cNvPr>
          <p:cNvSpPr txBox="1"/>
          <p:nvPr/>
        </p:nvSpPr>
        <p:spPr>
          <a:xfrm>
            <a:off x="8308497" y="5907186"/>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Tree>
    <p:extLst>
      <p:ext uri="{BB962C8B-B14F-4D97-AF65-F5344CB8AC3E}">
        <p14:creationId xmlns:p14="http://schemas.microsoft.com/office/powerpoint/2010/main" val="531285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3C9F8D-D5B9-164C-B322-A76D574BE1A6}"/>
              </a:ext>
            </a:extLst>
          </p:cNvPr>
          <p:cNvSpPr>
            <a:spLocks noGrp="1"/>
          </p:cNvSpPr>
          <p:nvPr>
            <p:ph type="title"/>
          </p:nvPr>
        </p:nvSpPr>
        <p:spPr>
          <a:xfrm>
            <a:off x="3156155" y="324181"/>
            <a:ext cx="8849032" cy="779463"/>
          </a:xfrm>
        </p:spPr>
        <p:txBody>
          <a:bodyPr>
            <a:normAutofit fontScale="90000"/>
          </a:bodyPr>
          <a:lstStyle/>
          <a:p>
            <a:r>
              <a:rPr lang="en-US" dirty="0"/>
              <a:t>1 August 2019/DOY 213</a:t>
            </a:r>
            <a:br>
              <a:rPr lang="en-US" dirty="0"/>
            </a:br>
            <a:r>
              <a:rPr lang="en-US" dirty="0"/>
              <a:t>CHARS – Cambridge Bay: Canopy N</a:t>
            </a:r>
          </a:p>
        </p:txBody>
      </p:sp>
      <p:pic>
        <p:nvPicPr>
          <p:cNvPr id="6" name="Picture 5">
            <a:extLst>
              <a:ext uri="{FF2B5EF4-FFF2-40B4-BE49-F238E27FC236}">
                <a16:creationId xmlns:a16="http://schemas.microsoft.com/office/drawing/2014/main" id="{6849E067-73C4-2248-80FE-BAC2D5ED26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344400" cy="6238252"/>
          </a:xfrm>
          <a:prstGeom prst="rect">
            <a:avLst/>
          </a:prstGeom>
        </p:spPr>
      </p:pic>
      <p:sp>
        <p:nvSpPr>
          <p:cNvPr id="5" name="TextBox 4">
            <a:extLst>
              <a:ext uri="{FF2B5EF4-FFF2-40B4-BE49-F238E27FC236}">
                <a16:creationId xmlns:a16="http://schemas.microsoft.com/office/drawing/2014/main" id="{573CAE2F-047B-5E4C-93F6-31C35382DA05}"/>
              </a:ext>
            </a:extLst>
          </p:cNvPr>
          <p:cNvSpPr txBox="1"/>
          <p:nvPr/>
        </p:nvSpPr>
        <p:spPr>
          <a:xfrm>
            <a:off x="8308497" y="5656464"/>
            <a:ext cx="3703514" cy="523220"/>
          </a:xfrm>
          <a:prstGeom prst="rect">
            <a:avLst/>
          </a:prstGeom>
          <a:solidFill>
            <a:schemeClr val="bg1"/>
          </a:solidFill>
        </p:spPr>
        <p:txBody>
          <a:bodyPr wrap="none" rtlCol="0">
            <a:spAutoFit/>
          </a:bodyPr>
          <a:lstStyle/>
          <a:p>
            <a:r>
              <a:rPr lang="en-US" sz="2800" i="1" dirty="0">
                <a:solidFill>
                  <a:srgbClr val="0070C0"/>
                </a:solidFill>
              </a:rPr>
              <a:t>F Schneider, P Townsend</a:t>
            </a:r>
          </a:p>
        </p:txBody>
      </p:sp>
      <p:sp>
        <p:nvSpPr>
          <p:cNvPr id="7" name="TextBox 6">
            <a:extLst>
              <a:ext uri="{FF2B5EF4-FFF2-40B4-BE49-F238E27FC236}">
                <a16:creationId xmlns:a16="http://schemas.microsoft.com/office/drawing/2014/main" id="{45917C37-92A7-B448-851E-D12EA7B99B25}"/>
              </a:ext>
            </a:extLst>
          </p:cNvPr>
          <p:cNvSpPr txBox="1"/>
          <p:nvPr/>
        </p:nvSpPr>
        <p:spPr>
          <a:xfrm>
            <a:off x="1657350" y="6286500"/>
            <a:ext cx="7899920" cy="369332"/>
          </a:xfrm>
          <a:prstGeom prst="rect">
            <a:avLst/>
          </a:prstGeom>
          <a:noFill/>
        </p:spPr>
        <p:txBody>
          <a:bodyPr wrap="none" rtlCol="0">
            <a:spAutoFit/>
          </a:bodyPr>
          <a:lstStyle/>
          <a:p>
            <a:r>
              <a:rPr lang="en-US" dirty="0"/>
              <a:t>Red: LMA (leaf mass per area)	Green: % Nitrogen		Blue: % Lignin</a:t>
            </a:r>
          </a:p>
        </p:txBody>
      </p:sp>
    </p:spTree>
    <p:extLst>
      <p:ext uri="{BB962C8B-B14F-4D97-AF65-F5344CB8AC3E}">
        <p14:creationId xmlns:p14="http://schemas.microsoft.com/office/powerpoint/2010/main" val="758140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30461-D024-094D-ABF3-B735865917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29496"/>
            <a:ext cx="12207240" cy="9432867"/>
          </a:xfrm>
          <a:prstGeom prst="rect">
            <a:avLst/>
          </a:prstGeom>
        </p:spPr>
      </p:pic>
      <p:sp>
        <p:nvSpPr>
          <p:cNvPr id="4" name="TextBox 3">
            <a:extLst>
              <a:ext uri="{FF2B5EF4-FFF2-40B4-BE49-F238E27FC236}">
                <a16:creationId xmlns:a16="http://schemas.microsoft.com/office/drawing/2014/main" id="{6BE24CAC-E06C-2C42-98D5-234C8C8A1056}"/>
              </a:ext>
            </a:extLst>
          </p:cNvPr>
          <p:cNvSpPr txBox="1"/>
          <p:nvPr/>
        </p:nvSpPr>
        <p:spPr>
          <a:xfrm>
            <a:off x="2315211" y="5043945"/>
            <a:ext cx="3768532" cy="1384995"/>
          </a:xfrm>
          <a:prstGeom prst="rect">
            <a:avLst/>
          </a:prstGeom>
          <a:noFill/>
        </p:spPr>
        <p:txBody>
          <a:bodyPr wrap="none" rtlCol="0">
            <a:spAutoFit/>
          </a:bodyPr>
          <a:lstStyle/>
          <a:p>
            <a:pPr algn="ctr"/>
            <a:r>
              <a:rPr lang="en-US" sz="2800" b="1" dirty="0">
                <a:solidFill>
                  <a:schemeClr val="bg1"/>
                </a:solidFill>
              </a:rPr>
              <a:t>CHARS High-resolution </a:t>
            </a:r>
          </a:p>
          <a:p>
            <a:pPr algn="ctr"/>
            <a:r>
              <a:rPr lang="en-US" sz="2800" b="1" dirty="0">
                <a:solidFill>
                  <a:schemeClr val="bg1"/>
                </a:solidFill>
              </a:rPr>
              <a:t>Ecosystem Classification</a:t>
            </a:r>
          </a:p>
          <a:p>
            <a:pPr algn="ctr"/>
            <a:r>
              <a:rPr lang="en-US" sz="2800" b="1" dirty="0" err="1">
                <a:solidFill>
                  <a:schemeClr val="bg1"/>
                </a:solidFill>
              </a:rPr>
              <a:t>Ponomarenko</a:t>
            </a:r>
            <a:r>
              <a:rPr lang="en-US" sz="2800" b="1" dirty="0">
                <a:solidFill>
                  <a:schemeClr val="bg1"/>
                </a:solidFill>
              </a:rPr>
              <a:t> (2019)</a:t>
            </a:r>
            <a:endParaRPr lang="en-US" b="1" dirty="0">
              <a:solidFill>
                <a:schemeClr val="bg1"/>
              </a:solidFill>
            </a:endParaRPr>
          </a:p>
        </p:txBody>
      </p:sp>
    </p:spTree>
    <p:extLst>
      <p:ext uri="{BB962C8B-B14F-4D97-AF65-F5344CB8AC3E}">
        <p14:creationId xmlns:p14="http://schemas.microsoft.com/office/powerpoint/2010/main" val="62745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EC8B-EB88-DF49-9F02-C341CBC0FC4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83892-A24A-054B-8A7C-2148D3E0E243}"/>
              </a:ext>
            </a:extLst>
          </p:cNvPr>
          <p:cNvPicPr>
            <a:picLocks noChangeAspect="1"/>
          </p:cNvPicPr>
          <p:nvPr/>
        </p:nvPicPr>
        <p:blipFill>
          <a:blip r:embed="rId2"/>
          <a:stretch>
            <a:fillRect/>
          </a:stretch>
        </p:blipFill>
        <p:spPr>
          <a:xfrm>
            <a:off x="0" y="0"/>
            <a:ext cx="12161520" cy="7019400"/>
          </a:xfrm>
          <a:prstGeom prst="rect">
            <a:avLst/>
          </a:prstGeom>
        </p:spPr>
      </p:pic>
      <p:sp>
        <p:nvSpPr>
          <p:cNvPr id="5" name="TextBox 4">
            <a:extLst>
              <a:ext uri="{FF2B5EF4-FFF2-40B4-BE49-F238E27FC236}">
                <a16:creationId xmlns:a16="http://schemas.microsoft.com/office/drawing/2014/main" id="{6C2A681C-3097-0944-96C7-39DD29315E20}"/>
              </a:ext>
            </a:extLst>
          </p:cNvPr>
          <p:cNvSpPr txBox="1"/>
          <p:nvPr/>
        </p:nvSpPr>
        <p:spPr>
          <a:xfrm>
            <a:off x="653727" y="501882"/>
            <a:ext cx="4692888" cy="830997"/>
          </a:xfrm>
          <a:prstGeom prst="rect">
            <a:avLst/>
          </a:prstGeom>
          <a:noFill/>
        </p:spPr>
        <p:txBody>
          <a:bodyPr wrap="none" rtlCol="0">
            <a:spAutoFit/>
          </a:bodyPr>
          <a:lstStyle/>
          <a:p>
            <a:r>
              <a:rPr lang="en-US" sz="2400" b="1" dirty="0">
                <a:solidFill>
                  <a:schemeClr val="bg1"/>
                </a:solidFill>
              </a:rPr>
              <a:t>AVIRIS Mapped CH4 Enhancements</a:t>
            </a:r>
          </a:p>
          <a:p>
            <a:r>
              <a:rPr lang="en-US" sz="2400" b="1" dirty="0">
                <a:solidFill>
                  <a:schemeClr val="bg1"/>
                </a:solidFill>
              </a:rPr>
              <a:t>Mackenzie Delta</a:t>
            </a:r>
          </a:p>
        </p:txBody>
      </p:sp>
      <p:sp>
        <p:nvSpPr>
          <p:cNvPr id="6" name="TextBox 5">
            <a:extLst>
              <a:ext uri="{FF2B5EF4-FFF2-40B4-BE49-F238E27FC236}">
                <a16:creationId xmlns:a16="http://schemas.microsoft.com/office/drawing/2014/main" id="{2F015CB7-4582-7447-A0C0-79C8C0487DAE}"/>
              </a:ext>
            </a:extLst>
          </p:cNvPr>
          <p:cNvSpPr txBox="1"/>
          <p:nvPr/>
        </p:nvSpPr>
        <p:spPr>
          <a:xfrm>
            <a:off x="152635" y="5995677"/>
            <a:ext cx="3244927" cy="954107"/>
          </a:xfrm>
          <a:prstGeom prst="rect">
            <a:avLst/>
          </a:prstGeom>
          <a:solidFill>
            <a:schemeClr val="bg1"/>
          </a:solidFill>
        </p:spPr>
        <p:txBody>
          <a:bodyPr wrap="none" rtlCol="0">
            <a:spAutoFit/>
          </a:bodyPr>
          <a:lstStyle/>
          <a:p>
            <a:pPr algn="ctr"/>
            <a:r>
              <a:rPr lang="en-US" sz="2800" i="1" dirty="0">
                <a:solidFill>
                  <a:srgbClr val="0070C0"/>
                </a:solidFill>
              </a:rPr>
              <a:t>C Elder, D Thompson,</a:t>
            </a:r>
          </a:p>
          <a:p>
            <a:pPr algn="ctr"/>
            <a:r>
              <a:rPr lang="en-US" sz="2800" i="1" dirty="0">
                <a:solidFill>
                  <a:srgbClr val="0070C0"/>
                </a:solidFill>
              </a:rPr>
              <a:t>A Thorpe</a:t>
            </a:r>
          </a:p>
        </p:txBody>
      </p:sp>
    </p:spTree>
    <p:extLst>
      <p:ext uri="{BB962C8B-B14F-4D97-AF65-F5344CB8AC3E}">
        <p14:creationId xmlns:p14="http://schemas.microsoft.com/office/powerpoint/2010/main" val="1119784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1298-475E-7F48-B0FF-E745184337C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3BA1A4B-83E2-A245-852D-927C2AFB1B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3316" y="7316"/>
            <a:ext cx="9499328" cy="6858000"/>
          </a:xfrm>
          <a:prstGeom prst="rect">
            <a:avLst/>
          </a:prstGeom>
        </p:spPr>
      </p:pic>
      <p:sp>
        <p:nvSpPr>
          <p:cNvPr id="5" name="TextBox 4">
            <a:extLst>
              <a:ext uri="{FF2B5EF4-FFF2-40B4-BE49-F238E27FC236}">
                <a16:creationId xmlns:a16="http://schemas.microsoft.com/office/drawing/2014/main" id="{2CD668CF-8D34-4541-BBB4-CB18B1C4418C}"/>
              </a:ext>
            </a:extLst>
          </p:cNvPr>
          <p:cNvSpPr txBox="1"/>
          <p:nvPr/>
        </p:nvSpPr>
        <p:spPr>
          <a:xfrm rot="-5400000">
            <a:off x="-54642" y="3370466"/>
            <a:ext cx="1189749" cy="523220"/>
          </a:xfrm>
          <a:prstGeom prst="rect">
            <a:avLst/>
          </a:prstGeom>
          <a:noFill/>
        </p:spPr>
        <p:txBody>
          <a:bodyPr wrap="none" rtlCol="0">
            <a:spAutoFit/>
          </a:bodyPr>
          <a:lstStyle/>
          <a:p>
            <a:r>
              <a:rPr lang="en-US" sz="2800" i="1" dirty="0">
                <a:solidFill>
                  <a:srgbClr val="0070C0"/>
                </a:solidFill>
              </a:rPr>
              <a:t>C Elder</a:t>
            </a:r>
          </a:p>
        </p:txBody>
      </p:sp>
      <p:sp>
        <p:nvSpPr>
          <p:cNvPr id="6" name="TextBox 5">
            <a:extLst>
              <a:ext uri="{FF2B5EF4-FFF2-40B4-BE49-F238E27FC236}">
                <a16:creationId xmlns:a16="http://schemas.microsoft.com/office/drawing/2014/main" id="{252875E7-AA82-B74E-9B5B-7B3257A20DD4}"/>
              </a:ext>
            </a:extLst>
          </p:cNvPr>
          <p:cNvSpPr txBox="1"/>
          <p:nvPr/>
        </p:nvSpPr>
        <p:spPr>
          <a:xfrm>
            <a:off x="1730092" y="7316"/>
            <a:ext cx="4692888" cy="830997"/>
          </a:xfrm>
          <a:prstGeom prst="rect">
            <a:avLst/>
          </a:prstGeom>
          <a:noFill/>
        </p:spPr>
        <p:txBody>
          <a:bodyPr wrap="none" rtlCol="0">
            <a:spAutoFit/>
          </a:bodyPr>
          <a:lstStyle/>
          <a:p>
            <a:r>
              <a:rPr lang="en-US" sz="2400" b="1" dirty="0">
                <a:solidFill>
                  <a:schemeClr val="bg1"/>
                </a:solidFill>
              </a:rPr>
              <a:t>AVIRIS Mapped CH4 Enhancements</a:t>
            </a:r>
          </a:p>
          <a:p>
            <a:r>
              <a:rPr lang="en-US" sz="2400" b="1" dirty="0">
                <a:solidFill>
                  <a:schemeClr val="bg1"/>
                </a:solidFill>
              </a:rPr>
              <a:t>Mackenzie Delta</a:t>
            </a:r>
          </a:p>
        </p:txBody>
      </p:sp>
    </p:spTree>
    <p:extLst>
      <p:ext uri="{BB962C8B-B14F-4D97-AF65-F5344CB8AC3E}">
        <p14:creationId xmlns:p14="http://schemas.microsoft.com/office/powerpoint/2010/main" val="117461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87D45-CE6A-E347-8BBF-8670116D68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50" y="1388400"/>
            <a:ext cx="7736693" cy="5486400"/>
          </a:xfrm>
          <a:prstGeom prst="rect">
            <a:avLst/>
          </a:prstGeom>
        </p:spPr>
      </p:pic>
      <p:sp>
        <p:nvSpPr>
          <p:cNvPr id="4" name="Title 1">
            <a:extLst>
              <a:ext uri="{FF2B5EF4-FFF2-40B4-BE49-F238E27FC236}">
                <a16:creationId xmlns:a16="http://schemas.microsoft.com/office/drawing/2014/main" id="{15B92237-0412-5C4D-BD1E-501D20B65BBC}"/>
              </a:ext>
            </a:extLst>
          </p:cNvPr>
          <p:cNvSpPr>
            <a:spLocks noGrp="1"/>
          </p:cNvSpPr>
          <p:nvPr>
            <p:ph type="title"/>
          </p:nvPr>
        </p:nvSpPr>
        <p:spPr>
          <a:xfrm>
            <a:off x="3200400" y="324181"/>
            <a:ext cx="8863008" cy="779463"/>
          </a:xfrm>
        </p:spPr>
        <p:txBody>
          <a:bodyPr>
            <a:normAutofit fontScale="90000"/>
          </a:bodyPr>
          <a:lstStyle/>
          <a:p>
            <a:r>
              <a:rPr lang="en-US" dirty="0"/>
              <a:t>2 July 2019 - Kluane Lake, YT </a:t>
            </a:r>
            <a:br>
              <a:rPr lang="en-US" dirty="0"/>
            </a:br>
            <a:r>
              <a:rPr lang="en-US" dirty="0"/>
              <a:t>Spruce Beetle Infestation &amp; Mortality</a:t>
            </a:r>
          </a:p>
        </p:txBody>
      </p:sp>
      <p:sp>
        <p:nvSpPr>
          <p:cNvPr id="5" name="TextBox 4">
            <a:extLst>
              <a:ext uri="{FF2B5EF4-FFF2-40B4-BE49-F238E27FC236}">
                <a16:creationId xmlns:a16="http://schemas.microsoft.com/office/drawing/2014/main" id="{8DB314CC-8456-F04D-B8B2-3585A95CA03D}"/>
              </a:ext>
            </a:extLst>
          </p:cNvPr>
          <p:cNvSpPr txBox="1"/>
          <p:nvPr/>
        </p:nvSpPr>
        <p:spPr>
          <a:xfrm>
            <a:off x="152635" y="5995677"/>
            <a:ext cx="1843774" cy="523220"/>
          </a:xfrm>
          <a:prstGeom prst="rect">
            <a:avLst/>
          </a:prstGeom>
          <a:solidFill>
            <a:schemeClr val="bg1"/>
          </a:solidFill>
        </p:spPr>
        <p:txBody>
          <a:bodyPr wrap="none" rtlCol="0">
            <a:spAutoFit/>
          </a:bodyPr>
          <a:lstStyle/>
          <a:p>
            <a:r>
              <a:rPr lang="en-US" sz="2800" i="1" dirty="0">
                <a:solidFill>
                  <a:srgbClr val="0070C0"/>
                </a:solidFill>
              </a:rPr>
              <a:t>F Schneider</a:t>
            </a:r>
          </a:p>
        </p:txBody>
      </p:sp>
      <p:pic>
        <p:nvPicPr>
          <p:cNvPr id="6" name="Picture 5">
            <a:extLst>
              <a:ext uri="{FF2B5EF4-FFF2-40B4-BE49-F238E27FC236}">
                <a16:creationId xmlns:a16="http://schemas.microsoft.com/office/drawing/2014/main" id="{02B4C2A4-8EB6-074D-A531-8633FDC689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1389" y="1403146"/>
            <a:ext cx="4224853" cy="5486400"/>
          </a:xfrm>
          <a:prstGeom prst="rect">
            <a:avLst/>
          </a:prstGeom>
        </p:spPr>
      </p:pic>
      <p:sp>
        <p:nvSpPr>
          <p:cNvPr id="7" name="TextBox 6">
            <a:extLst>
              <a:ext uri="{FF2B5EF4-FFF2-40B4-BE49-F238E27FC236}">
                <a16:creationId xmlns:a16="http://schemas.microsoft.com/office/drawing/2014/main" id="{B30F8912-181E-CE4E-A729-7562638D051D}"/>
              </a:ext>
            </a:extLst>
          </p:cNvPr>
          <p:cNvSpPr txBox="1"/>
          <p:nvPr/>
        </p:nvSpPr>
        <p:spPr>
          <a:xfrm>
            <a:off x="9481498" y="1403146"/>
            <a:ext cx="2574744" cy="523220"/>
          </a:xfrm>
          <a:prstGeom prst="rect">
            <a:avLst/>
          </a:prstGeom>
          <a:solidFill>
            <a:schemeClr val="bg1"/>
          </a:solidFill>
        </p:spPr>
        <p:txBody>
          <a:bodyPr wrap="none" rtlCol="0">
            <a:spAutoFit/>
          </a:bodyPr>
          <a:lstStyle/>
          <a:p>
            <a:r>
              <a:rPr lang="en-US" sz="2800" i="1" dirty="0">
                <a:solidFill>
                  <a:srgbClr val="0070C0"/>
                </a:solidFill>
              </a:rPr>
              <a:t>Campbell (2019)</a:t>
            </a:r>
          </a:p>
        </p:txBody>
      </p:sp>
    </p:spTree>
    <p:extLst>
      <p:ext uri="{BB962C8B-B14F-4D97-AF65-F5344CB8AC3E}">
        <p14:creationId xmlns:p14="http://schemas.microsoft.com/office/powerpoint/2010/main" val="629256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04643A-890C-2D4E-90DD-395B601A7FC6}"/>
              </a:ext>
            </a:extLst>
          </p:cNvPr>
          <p:cNvSpPr>
            <a:spLocks noGrp="1"/>
          </p:cNvSpPr>
          <p:nvPr>
            <p:ph type="title"/>
          </p:nvPr>
        </p:nvSpPr>
        <p:spPr>
          <a:xfrm>
            <a:off x="1091820" y="324181"/>
            <a:ext cx="8871045" cy="779463"/>
          </a:xfrm>
        </p:spPr>
        <p:txBody>
          <a:bodyPr>
            <a:normAutofit fontScale="90000"/>
          </a:bodyPr>
          <a:lstStyle/>
          <a:p>
            <a:r>
              <a:rPr lang="en-US" dirty="0"/>
              <a:t>16 July 2019/DOY 197</a:t>
            </a:r>
            <a:br>
              <a:rPr lang="en-US" dirty="0"/>
            </a:br>
            <a:r>
              <a:rPr lang="en-US" dirty="0"/>
              <a:t>Sortie 2: Yellowknife Area INAC Sites</a:t>
            </a:r>
          </a:p>
        </p:txBody>
      </p:sp>
      <p:pic>
        <p:nvPicPr>
          <p:cNvPr id="5" name="Picture 4">
            <a:extLst>
              <a:ext uri="{FF2B5EF4-FFF2-40B4-BE49-F238E27FC236}">
                <a16:creationId xmlns:a16="http://schemas.microsoft.com/office/drawing/2014/main" id="{BE889D22-C728-1F48-8463-67C21C7F8A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7502892" cy="6858000"/>
          </a:xfrm>
          <a:prstGeom prst="rect">
            <a:avLst/>
          </a:prstGeom>
        </p:spPr>
      </p:pic>
      <p:sp>
        <p:nvSpPr>
          <p:cNvPr id="6" name="Content Placeholder 2">
            <a:extLst>
              <a:ext uri="{FF2B5EF4-FFF2-40B4-BE49-F238E27FC236}">
                <a16:creationId xmlns:a16="http://schemas.microsoft.com/office/drawing/2014/main" id="{7CE744AD-547D-3A44-AC9B-B409B2A210AB}"/>
              </a:ext>
            </a:extLst>
          </p:cNvPr>
          <p:cNvSpPr>
            <a:spLocks noGrp="1"/>
          </p:cNvSpPr>
          <p:nvPr>
            <p:ph idx="1"/>
          </p:nvPr>
        </p:nvSpPr>
        <p:spPr>
          <a:xfrm>
            <a:off x="-46790" y="324181"/>
            <a:ext cx="3414712" cy="4351338"/>
          </a:xfrm>
        </p:spPr>
        <p:txBody>
          <a:bodyPr/>
          <a:lstStyle/>
          <a:p>
            <a:pPr marL="0" indent="0" algn="ctr">
              <a:buNone/>
            </a:pPr>
            <a:r>
              <a:rPr lang="en-US" b="1" dirty="0">
                <a:solidFill>
                  <a:schemeClr val="bg1"/>
                </a:solidFill>
              </a:rPr>
              <a:t>2019 AVIRIS </a:t>
            </a:r>
          </a:p>
          <a:p>
            <a:pPr marL="0" indent="0" algn="ctr">
              <a:buNone/>
            </a:pPr>
            <a:r>
              <a:rPr lang="en-US" b="1" dirty="0">
                <a:solidFill>
                  <a:schemeClr val="bg1"/>
                </a:solidFill>
              </a:rPr>
              <a:t>Yellowknife Area INAC sites</a:t>
            </a:r>
          </a:p>
        </p:txBody>
      </p:sp>
      <p:pic>
        <p:nvPicPr>
          <p:cNvPr id="7" name="Picture 6">
            <a:extLst>
              <a:ext uri="{FF2B5EF4-FFF2-40B4-BE49-F238E27FC236}">
                <a16:creationId xmlns:a16="http://schemas.microsoft.com/office/drawing/2014/main" id="{D95C2330-D67A-2243-BEA4-BB4201369A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48462" y="0"/>
            <a:ext cx="5443538" cy="6858000"/>
          </a:xfrm>
          <a:prstGeom prst="rect">
            <a:avLst/>
          </a:prstGeom>
        </p:spPr>
      </p:pic>
      <p:sp>
        <p:nvSpPr>
          <p:cNvPr id="8" name="TextBox 7">
            <a:extLst>
              <a:ext uri="{FF2B5EF4-FFF2-40B4-BE49-F238E27FC236}">
                <a16:creationId xmlns:a16="http://schemas.microsoft.com/office/drawing/2014/main" id="{DC904999-5BCE-CC43-BB7D-C7D3D386C02A}"/>
              </a:ext>
            </a:extLst>
          </p:cNvPr>
          <p:cNvSpPr txBox="1"/>
          <p:nvPr/>
        </p:nvSpPr>
        <p:spPr>
          <a:xfrm>
            <a:off x="7038541" y="67581"/>
            <a:ext cx="1784591" cy="923330"/>
          </a:xfrm>
          <a:prstGeom prst="rect">
            <a:avLst/>
          </a:prstGeom>
          <a:noFill/>
        </p:spPr>
        <p:txBody>
          <a:bodyPr wrap="none" rtlCol="0">
            <a:spAutoFit/>
          </a:bodyPr>
          <a:lstStyle/>
          <a:p>
            <a:pPr algn="ctr"/>
            <a:r>
              <a:rPr lang="en-US" b="1" dirty="0">
                <a:solidFill>
                  <a:schemeClr val="bg1"/>
                </a:solidFill>
              </a:rPr>
              <a:t>Yellowknife Area</a:t>
            </a:r>
          </a:p>
          <a:p>
            <a:pPr algn="ctr"/>
            <a:r>
              <a:rPr lang="en-US" b="1" dirty="0">
                <a:solidFill>
                  <a:schemeClr val="bg1"/>
                </a:solidFill>
              </a:rPr>
              <a:t>INAC Sites</a:t>
            </a:r>
          </a:p>
          <a:p>
            <a:pPr algn="ctr"/>
            <a:r>
              <a:rPr lang="en-US" b="1" dirty="0">
                <a:solidFill>
                  <a:schemeClr val="bg1"/>
                </a:solidFill>
              </a:rPr>
              <a:t>As-Flown Lines</a:t>
            </a:r>
          </a:p>
        </p:txBody>
      </p:sp>
    </p:spTree>
    <p:extLst>
      <p:ext uri="{BB962C8B-B14F-4D97-AF65-F5344CB8AC3E}">
        <p14:creationId xmlns:p14="http://schemas.microsoft.com/office/powerpoint/2010/main" val="201898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M Mac:Users:cemiller:Desktop:Miller - 2017 ABoVE Airborne Campaign - ERL (2017):20171211_permafrost_radarv1.jpg">
            <a:extLst>
              <a:ext uri="{FF2B5EF4-FFF2-40B4-BE49-F238E27FC236}">
                <a16:creationId xmlns:a16="http://schemas.microsoft.com/office/drawing/2014/main" id="{00FC9B41-5A93-9B4C-BB6F-16856F530C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1735" y="-57233"/>
            <a:ext cx="6172200" cy="6940006"/>
          </a:xfrm>
          <a:prstGeom prst="rect">
            <a:avLst/>
          </a:prstGeom>
          <a:noFill/>
          <a:ln>
            <a:noFill/>
          </a:ln>
        </p:spPr>
      </p:pic>
      <p:sp>
        <p:nvSpPr>
          <p:cNvPr id="5" name="Content Placeholder 2">
            <a:extLst>
              <a:ext uri="{FF2B5EF4-FFF2-40B4-BE49-F238E27FC236}">
                <a16:creationId xmlns:a16="http://schemas.microsoft.com/office/drawing/2014/main" id="{98ADAB91-B13B-1041-AF87-3353466AF18D}"/>
              </a:ext>
            </a:extLst>
          </p:cNvPr>
          <p:cNvSpPr>
            <a:spLocks noGrp="1"/>
          </p:cNvSpPr>
          <p:nvPr>
            <p:ph idx="1"/>
          </p:nvPr>
        </p:nvSpPr>
        <p:spPr>
          <a:xfrm>
            <a:off x="205966" y="1494560"/>
            <a:ext cx="5770764" cy="4798301"/>
          </a:xfrm>
        </p:spPr>
        <p:txBody>
          <a:bodyPr>
            <a:normAutofit fontScale="92500" lnSpcReduction="20000"/>
          </a:bodyPr>
          <a:lstStyle/>
          <a:p>
            <a:pPr marL="0" indent="0">
              <a:buNone/>
            </a:pPr>
            <a:r>
              <a:rPr lang="en-US" sz="2400" dirty="0"/>
              <a:t>2017 AAC flight lines developed based on careful consideration of all objectives and requirements</a:t>
            </a:r>
          </a:p>
          <a:p>
            <a:r>
              <a:rPr lang="en-US" sz="2400" dirty="0"/>
              <a:t>SAR flight lines serve as framework &amp; sample important ground truth sites</a:t>
            </a:r>
          </a:p>
          <a:p>
            <a:r>
              <a:rPr lang="en-US" sz="2400" dirty="0"/>
              <a:t>Cover bioclimatic gradients across ABoVE domain (~4M km2)</a:t>
            </a:r>
          </a:p>
          <a:p>
            <a:r>
              <a:rPr lang="en-US" sz="2400" dirty="0"/>
              <a:t>Lines &amp; grids modified as needed for for PI-led projects</a:t>
            </a:r>
          </a:p>
          <a:p>
            <a:endParaRPr lang="en-US" sz="2400" b="1" dirty="0"/>
          </a:p>
          <a:p>
            <a:pPr marL="0" indent="0">
              <a:buNone/>
            </a:pPr>
            <a:r>
              <a:rPr lang="en-US" sz="2400" b="1" dirty="0"/>
              <a:t>2017: </a:t>
            </a:r>
            <a:r>
              <a:rPr lang="en-US" sz="2400" dirty="0"/>
              <a:t>L-band SAR, AVIRIS, LVIS, AirSWOT, CFIS, 	Arctic-CAP, ASCENDS, P-band SAR</a:t>
            </a:r>
            <a:endParaRPr lang="en-US" sz="2400" b="1" dirty="0"/>
          </a:p>
          <a:p>
            <a:pPr marL="0" indent="0">
              <a:buNone/>
            </a:pPr>
            <a:r>
              <a:rPr lang="en-US" sz="2400" b="1" dirty="0"/>
              <a:t>2018</a:t>
            </a:r>
            <a:r>
              <a:rPr lang="en-US" sz="2400" dirty="0"/>
              <a:t>: L-band SAR, AVIRIS</a:t>
            </a:r>
          </a:p>
          <a:p>
            <a:pPr marL="0" indent="0">
              <a:buNone/>
            </a:pPr>
            <a:r>
              <a:rPr lang="en-US" sz="2400" b="1" dirty="0"/>
              <a:t>2019</a:t>
            </a:r>
            <a:r>
              <a:rPr lang="en-US" sz="2400" dirty="0"/>
              <a:t>: L-band SAR, AVIRIS, LVIS</a:t>
            </a:r>
          </a:p>
          <a:p>
            <a:pPr marL="0" indent="0">
              <a:buNone/>
            </a:pPr>
            <a:r>
              <a:rPr lang="en-US" sz="2400" b="1" dirty="0">
                <a:solidFill>
                  <a:srgbClr val="00B0F0"/>
                </a:solidFill>
              </a:rPr>
              <a:t>2020</a:t>
            </a:r>
            <a:r>
              <a:rPr lang="en-US" sz="2400" dirty="0">
                <a:solidFill>
                  <a:srgbClr val="00B0F0"/>
                </a:solidFill>
              </a:rPr>
              <a:t>: L-band SAR, AVIRIS (TBC)</a:t>
            </a:r>
          </a:p>
          <a:p>
            <a:pPr marL="0" indent="0">
              <a:buNone/>
            </a:pPr>
            <a:r>
              <a:rPr lang="en-US" sz="2400" b="1" dirty="0">
                <a:solidFill>
                  <a:srgbClr val="00B0F0"/>
                </a:solidFill>
              </a:rPr>
              <a:t>2021</a:t>
            </a:r>
            <a:r>
              <a:rPr lang="en-US" sz="2400" dirty="0">
                <a:solidFill>
                  <a:srgbClr val="00B0F0"/>
                </a:solidFill>
              </a:rPr>
              <a:t>: SnowEx-ABoVE (TBC)</a:t>
            </a:r>
          </a:p>
        </p:txBody>
      </p:sp>
      <p:sp>
        <p:nvSpPr>
          <p:cNvPr id="6" name="TextBox 5">
            <a:extLst>
              <a:ext uri="{FF2B5EF4-FFF2-40B4-BE49-F238E27FC236}">
                <a16:creationId xmlns:a16="http://schemas.microsoft.com/office/drawing/2014/main" id="{5D42DBF0-84EB-4145-83F7-61A840FCFC85}"/>
              </a:ext>
            </a:extLst>
          </p:cNvPr>
          <p:cNvSpPr txBox="1"/>
          <p:nvPr/>
        </p:nvSpPr>
        <p:spPr>
          <a:xfrm>
            <a:off x="1030079" y="6337105"/>
            <a:ext cx="3074816" cy="461665"/>
          </a:xfrm>
          <a:prstGeom prst="rect">
            <a:avLst/>
          </a:prstGeom>
          <a:noFill/>
        </p:spPr>
        <p:txBody>
          <a:bodyPr wrap="none" rtlCol="0">
            <a:spAutoFit/>
          </a:bodyPr>
          <a:lstStyle/>
          <a:p>
            <a:r>
              <a:rPr lang="en-US" sz="2400" i="1" dirty="0">
                <a:solidFill>
                  <a:srgbClr val="0070C0"/>
                </a:solidFill>
              </a:rPr>
              <a:t>Miller et al., ERL (2019)</a:t>
            </a:r>
          </a:p>
        </p:txBody>
      </p:sp>
    </p:spTree>
    <p:extLst>
      <p:ext uri="{BB962C8B-B14F-4D97-AF65-F5344CB8AC3E}">
        <p14:creationId xmlns:p14="http://schemas.microsoft.com/office/powerpoint/2010/main" val="394665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128A-215F-3841-B2DC-DCFE319B5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527248" y="-7633239"/>
            <a:ext cx="1828800" cy="17190731"/>
          </a:xfrm>
          <a:prstGeom prst="rect">
            <a:avLst/>
          </a:prstGeom>
        </p:spPr>
      </p:pic>
      <p:pic>
        <p:nvPicPr>
          <p:cNvPr id="5" name="Picture 4">
            <a:extLst>
              <a:ext uri="{FF2B5EF4-FFF2-40B4-BE49-F238E27FC236}">
                <a16:creationId xmlns:a16="http://schemas.microsoft.com/office/drawing/2014/main" id="{664D6D74-692C-194B-A9BD-A7D1854E5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203291" y="-6797646"/>
            <a:ext cx="1828800" cy="18628545"/>
          </a:xfrm>
          <a:prstGeom prst="rect">
            <a:avLst/>
          </a:prstGeom>
        </p:spPr>
      </p:pic>
      <p:pic>
        <p:nvPicPr>
          <p:cNvPr id="6" name="Picture 5">
            <a:extLst>
              <a:ext uri="{FF2B5EF4-FFF2-40B4-BE49-F238E27FC236}">
                <a16:creationId xmlns:a16="http://schemas.microsoft.com/office/drawing/2014/main" id="{56D2A43F-8F04-DE4E-A37F-3F8241C44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297875" y="-3520367"/>
            <a:ext cx="1828800" cy="18817711"/>
          </a:xfrm>
          <a:prstGeom prst="rect">
            <a:avLst/>
          </a:prstGeom>
        </p:spPr>
      </p:pic>
      <p:pic>
        <p:nvPicPr>
          <p:cNvPr id="7" name="Picture 6">
            <a:extLst>
              <a:ext uri="{FF2B5EF4-FFF2-40B4-BE49-F238E27FC236}">
                <a16:creationId xmlns:a16="http://schemas.microsoft.com/office/drawing/2014/main" id="{8E5EBF28-CF1E-B246-89B6-E7FEA93D2E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450379" y="-4358795"/>
            <a:ext cx="1828800" cy="17379901"/>
          </a:xfrm>
          <a:prstGeom prst="rect">
            <a:avLst/>
          </a:prstGeom>
        </p:spPr>
      </p:pic>
      <p:sp>
        <p:nvSpPr>
          <p:cNvPr id="8" name="Hexagon 7">
            <a:extLst>
              <a:ext uri="{FF2B5EF4-FFF2-40B4-BE49-F238E27FC236}">
                <a16:creationId xmlns:a16="http://schemas.microsoft.com/office/drawing/2014/main" id="{1951513A-FFF4-C541-9E51-566BC6F37198}"/>
              </a:ext>
            </a:extLst>
          </p:cNvPr>
          <p:cNvSpPr/>
          <p:nvPr/>
        </p:nvSpPr>
        <p:spPr>
          <a:xfrm rot="5400000">
            <a:off x="3185179" y="1703741"/>
            <a:ext cx="457200" cy="45720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F99DE5-8040-D440-AA9E-0FCCBFDAA597}"/>
              </a:ext>
            </a:extLst>
          </p:cNvPr>
          <p:cNvSpPr txBox="1"/>
          <p:nvPr/>
        </p:nvSpPr>
        <p:spPr>
          <a:xfrm>
            <a:off x="2709002" y="2225580"/>
            <a:ext cx="1409553" cy="584775"/>
          </a:xfrm>
          <a:prstGeom prst="rect">
            <a:avLst/>
          </a:prstGeom>
          <a:solidFill>
            <a:srgbClr val="00B0F0"/>
          </a:solidFill>
        </p:spPr>
        <p:txBody>
          <a:bodyPr wrap="none" rtlCol="0">
            <a:spAutoFit/>
          </a:bodyPr>
          <a:lstStyle/>
          <a:p>
            <a:pPr algn="ctr"/>
            <a:r>
              <a:rPr lang="en-US" sz="1600" b="1" dirty="0">
                <a:solidFill>
                  <a:schemeClr val="bg1"/>
                </a:solidFill>
              </a:rPr>
              <a:t>Knight Bay</a:t>
            </a:r>
          </a:p>
          <a:p>
            <a:pPr algn="ctr"/>
            <a:r>
              <a:rPr lang="en-US" sz="1600" b="1" dirty="0">
                <a:solidFill>
                  <a:schemeClr val="bg1"/>
                </a:solidFill>
              </a:rPr>
              <a:t>(</a:t>
            </a:r>
            <a:r>
              <a:rPr lang="en-US" sz="1600" b="1" dirty="0" err="1">
                <a:solidFill>
                  <a:schemeClr val="bg1"/>
                </a:solidFill>
              </a:rPr>
              <a:t>Treacy</a:t>
            </a:r>
            <a:r>
              <a:rPr lang="en-US" sz="1600" b="1" dirty="0">
                <a:solidFill>
                  <a:schemeClr val="bg1"/>
                </a:solidFill>
              </a:rPr>
              <a:t> No,. 1)</a:t>
            </a:r>
          </a:p>
        </p:txBody>
      </p:sp>
      <p:sp>
        <p:nvSpPr>
          <p:cNvPr id="10" name="Hexagon 9">
            <a:extLst>
              <a:ext uri="{FF2B5EF4-FFF2-40B4-BE49-F238E27FC236}">
                <a16:creationId xmlns:a16="http://schemas.microsoft.com/office/drawing/2014/main" id="{4B7F3DBB-10C2-C843-85FC-DECB5D2918D0}"/>
              </a:ext>
            </a:extLst>
          </p:cNvPr>
          <p:cNvSpPr/>
          <p:nvPr/>
        </p:nvSpPr>
        <p:spPr>
          <a:xfrm rot="5400000">
            <a:off x="4582081" y="1321493"/>
            <a:ext cx="457200"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19EF80-ED77-AF4A-893F-E9E78C086452}"/>
              </a:ext>
            </a:extLst>
          </p:cNvPr>
          <p:cNvSpPr txBox="1"/>
          <p:nvPr/>
        </p:nvSpPr>
        <p:spPr>
          <a:xfrm>
            <a:off x="4135741" y="1819921"/>
            <a:ext cx="1378454" cy="584775"/>
          </a:xfrm>
          <a:prstGeom prst="rect">
            <a:avLst/>
          </a:prstGeom>
          <a:solidFill>
            <a:srgbClr val="00B0F0"/>
          </a:solidFill>
        </p:spPr>
        <p:txBody>
          <a:bodyPr wrap="none" rtlCol="0">
            <a:spAutoFit/>
          </a:bodyPr>
          <a:lstStyle/>
          <a:p>
            <a:pPr algn="ctr"/>
            <a:r>
              <a:rPr lang="en-US" sz="1600" b="1" dirty="0">
                <a:solidFill>
                  <a:schemeClr val="bg1"/>
                </a:solidFill>
              </a:rPr>
              <a:t>Knight Bay</a:t>
            </a:r>
          </a:p>
          <a:p>
            <a:pPr algn="ctr"/>
            <a:r>
              <a:rPr lang="en-US" sz="1600" b="1" dirty="0">
                <a:solidFill>
                  <a:schemeClr val="bg1"/>
                </a:solidFill>
              </a:rPr>
              <a:t>(Kidney Pond)</a:t>
            </a:r>
          </a:p>
        </p:txBody>
      </p:sp>
      <p:sp>
        <p:nvSpPr>
          <p:cNvPr id="12" name="Hexagon 11">
            <a:extLst>
              <a:ext uri="{FF2B5EF4-FFF2-40B4-BE49-F238E27FC236}">
                <a16:creationId xmlns:a16="http://schemas.microsoft.com/office/drawing/2014/main" id="{ADD340DE-F55A-A540-A4F9-02FC7144112F}"/>
              </a:ext>
            </a:extLst>
          </p:cNvPr>
          <p:cNvSpPr/>
          <p:nvPr/>
        </p:nvSpPr>
        <p:spPr>
          <a:xfrm rot="5400000">
            <a:off x="8945080" y="1373993"/>
            <a:ext cx="457200" cy="457200"/>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F1F8FE-EAB0-F341-9FAA-EB2EEBF0DB6A}"/>
              </a:ext>
            </a:extLst>
          </p:cNvPr>
          <p:cNvSpPr txBox="1"/>
          <p:nvPr/>
        </p:nvSpPr>
        <p:spPr>
          <a:xfrm>
            <a:off x="8708295" y="1859731"/>
            <a:ext cx="930769" cy="584775"/>
          </a:xfrm>
          <a:prstGeom prst="rect">
            <a:avLst/>
          </a:prstGeom>
          <a:solidFill>
            <a:srgbClr val="00B0F0"/>
          </a:solidFill>
        </p:spPr>
        <p:txBody>
          <a:bodyPr wrap="none" rtlCol="0">
            <a:spAutoFit/>
          </a:bodyPr>
          <a:lstStyle/>
          <a:p>
            <a:pPr algn="ctr"/>
            <a:r>
              <a:rPr lang="en-US" sz="1600" b="1" dirty="0">
                <a:solidFill>
                  <a:schemeClr val="bg1"/>
                </a:solidFill>
              </a:rPr>
              <a:t>Storm</a:t>
            </a:r>
          </a:p>
          <a:p>
            <a:pPr algn="ctr"/>
            <a:r>
              <a:rPr lang="en-US" sz="1600" b="1" dirty="0">
                <a:solidFill>
                  <a:schemeClr val="bg1"/>
                </a:solidFill>
              </a:rPr>
              <a:t>Property</a:t>
            </a:r>
          </a:p>
        </p:txBody>
      </p:sp>
      <p:sp>
        <p:nvSpPr>
          <p:cNvPr id="14" name="Hexagon 13">
            <a:extLst>
              <a:ext uri="{FF2B5EF4-FFF2-40B4-BE49-F238E27FC236}">
                <a16:creationId xmlns:a16="http://schemas.microsoft.com/office/drawing/2014/main" id="{EB2F584E-289C-934F-A922-DAA4CAAA0FE8}"/>
              </a:ext>
            </a:extLst>
          </p:cNvPr>
          <p:cNvSpPr/>
          <p:nvPr/>
        </p:nvSpPr>
        <p:spPr>
          <a:xfrm rot="5400000">
            <a:off x="2038782" y="5507646"/>
            <a:ext cx="457200"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639BCC7-A378-264D-83F4-3BE17329B991}"/>
              </a:ext>
            </a:extLst>
          </p:cNvPr>
          <p:cNvSpPr txBox="1"/>
          <p:nvPr/>
        </p:nvSpPr>
        <p:spPr>
          <a:xfrm>
            <a:off x="1536508" y="5964846"/>
            <a:ext cx="1461747" cy="584775"/>
          </a:xfrm>
          <a:prstGeom prst="rect">
            <a:avLst/>
          </a:prstGeom>
          <a:solidFill>
            <a:srgbClr val="00B0F0"/>
          </a:solidFill>
        </p:spPr>
        <p:txBody>
          <a:bodyPr wrap="none" rtlCol="0">
            <a:spAutoFit/>
          </a:bodyPr>
          <a:lstStyle/>
          <a:p>
            <a:pPr algn="ctr"/>
            <a:r>
              <a:rPr lang="en-US" sz="1600" b="1" dirty="0">
                <a:solidFill>
                  <a:schemeClr val="bg1"/>
                </a:solidFill>
              </a:rPr>
              <a:t>West Bay Mine</a:t>
            </a:r>
          </a:p>
          <a:p>
            <a:pPr algn="ctr"/>
            <a:r>
              <a:rPr lang="en-US" sz="1600" b="1" dirty="0">
                <a:solidFill>
                  <a:schemeClr val="bg1"/>
                </a:solidFill>
              </a:rPr>
              <a:t>(Black Ridge)</a:t>
            </a:r>
          </a:p>
        </p:txBody>
      </p:sp>
      <p:sp>
        <p:nvSpPr>
          <p:cNvPr id="16" name="Hexagon 15">
            <a:extLst>
              <a:ext uri="{FF2B5EF4-FFF2-40B4-BE49-F238E27FC236}">
                <a16:creationId xmlns:a16="http://schemas.microsoft.com/office/drawing/2014/main" id="{2A568DAD-75B8-F44A-931B-7321357D8B49}"/>
              </a:ext>
            </a:extLst>
          </p:cNvPr>
          <p:cNvSpPr/>
          <p:nvPr/>
        </p:nvSpPr>
        <p:spPr>
          <a:xfrm rot="5400000">
            <a:off x="8166450" y="4514055"/>
            <a:ext cx="457200"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536880-7BFF-EE4B-8EA0-CFD81B2C25E4}"/>
              </a:ext>
            </a:extLst>
          </p:cNvPr>
          <p:cNvSpPr txBox="1"/>
          <p:nvPr/>
        </p:nvSpPr>
        <p:spPr>
          <a:xfrm>
            <a:off x="7666537" y="5012483"/>
            <a:ext cx="1485600" cy="584775"/>
          </a:xfrm>
          <a:prstGeom prst="rect">
            <a:avLst/>
          </a:prstGeom>
          <a:solidFill>
            <a:srgbClr val="00B0F0"/>
          </a:solidFill>
        </p:spPr>
        <p:txBody>
          <a:bodyPr wrap="none" rtlCol="0">
            <a:spAutoFit/>
          </a:bodyPr>
          <a:lstStyle/>
          <a:p>
            <a:pPr algn="ctr"/>
            <a:r>
              <a:rPr lang="en-US" sz="1600" b="1" dirty="0" err="1">
                <a:solidFill>
                  <a:schemeClr val="bg1"/>
                </a:solidFill>
              </a:rPr>
              <a:t>Camlaren</a:t>
            </a:r>
            <a:r>
              <a:rPr lang="en-US" sz="1600" b="1" dirty="0">
                <a:solidFill>
                  <a:schemeClr val="bg1"/>
                </a:solidFill>
              </a:rPr>
              <a:t> Mine</a:t>
            </a:r>
          </a:p>
          <a:p>
            <a:pPr algn="ctr"/>
            <a:r>
              <a:rPr lang="en-US" sz="1600" b="1" dirty="0">
                <a:solidFill>
                  <a:schemeClr val="bg1"/>
                </a:solidFill>
              </a:rPr>
              <a:t>(Hump Vein)</a:t>
            </a:r>
          </a:p>
        </p:txBody>
      </p:sp>
      <p:sp>
        <p:nvSpPr>
          <p:cNvPr id="18" name="Hexagon 17">
            <a:extLst>
              <a:ext uri="{FF2B5EF4-FFF2-40B4-BE49-F238E27FC236}">
                <a16:creationId xmlns:a16="http://schemas.microsoft.com/office/drawing/2014/main" id="{C8D0F8DE-6F64-5748-B85B-F011318CFB64}"/>
              </a:ext>
            </a:extLst>
          </p:cNvPr>
          <p:cNvSpPr/>
          <p:nvPr/>
        </p:nvSpPr>
        <p:spPr>
          <a:xfrm rot="5400000">
            <a:off x="14090258" y="3850864"/>
            <a:ext cx="457200"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6BD28E-BA86-B045-B562-99E8E25D7895}"/>
              </a:ext>
            </a:extLst>
          </p:cNvPr>
          <p:cNvSpPr txBox="1"/>
          <p:nvPr/>
        </p:nvSpPr>
        <p:spPr>
          <a:xfrm>
            <a:off x="13758308" y="4349292"/>
            <a:ext cx="1149674" cy="338554"/>
          </a:xfrm>
          <a:prstGeom prst="rect">
            <a:avLst/>
          </a:prstGeom>
          <a:solidFill>
            <a:srgbClr val="00B0F0"/>
          </a:solidFill>
        </p:spPr>
        <p:txBody>
          <a:bodyPr wrap="none" rtlCol="0">
            <a:spAutoFit/>
          </a:bodyPr>
          <a:lstStyle/>
          <a:p>
            <a:pPr algn="ctr"/>
            <a:r>
              <a:rPr lang="en-US" sz="1600" b="1" dirty="0">
                <a:solidFill>
                  <a:schemeClr val="bg1"/>
                </a:solidFill>
              </a:rPr>
              <a:t>Burn Island</a:t>
            </a:r>
          </a:p>
        </p:txBody>
      </p:sp>
      <p:sp>
        <p:nvSpPr>
          <p:cNvPr id="20" name="Hexagon 19">
            <a:extLst>
              <a:ext uri="{FF2B5EF4-FFF2-40B4-BE49-F238E27FC236}">
                <a16:creationId xmlns:a16="http://schemas.microsoft.com/office/drawing/2014/main" id="{F3430596-48C2-9543-A029-CFC62D40CF1B}"/>
              </a:ext>
            </a:extLst>
          </p:cNvPr>
          <p:cNvSpPr/>
          <p:nvPr/>
        </p:nvSpPr>
        <p:spPr>
          <a:xfrm rot="5400000">
            <a:off x="12940584" y="5200017"/>
            <a:ext cx="457200" cy="457200"/>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3973D68-C7D7-7047-88A7-63188DBEB4E9}"/>
              </a:ext>
            </a:extLst>
          </p:cNvPr>
          <p:cNvSpPr txBox="1"/>
          <p:nvPr/>
        </p:nvSpPr>
        <p:spPr>
          <a:xfrm>
            <a:off x="12431953" y="5698445"/>
            <a:ext cx="1503040" cy="338554"/>
          </a:xfrm>
          <a:prstGeom prst="rect">
            <a:avLst/>
          </a:prstGeom>
          <a:solidFill>
            <a:srgbClr val="00B0F0"/>
          </a:solidFill>
        </p:spPr>
        <p:txBody>
          <a:bodyPr wrap="none" rtlCol="0">
            <a:spAutoFit/>
          </a:bodyPr>
          <a:lstStyle/>
          <a:p>
            <a:pPr algn="ctr"/>
            <a:r>
              <a:rPr lang="en-US" sz="1600" b="1" dirty="0" err="1">
                <a:solidFill>
                  <a:schemeClr val="bg1"/>
                </a:solidFill>
              </a:rPr>
              <a:t>Goodrock</a:t>
            </a:r>
            <a:r>
              <a:rPr lang="en-US" sz="1600" b="1" dirty="0">
                <a:solidFill>
                  <a:schemeClr val="bg1"/>
                </a:solidFill>
              </a:rPr>
              <a:t> Mine</a:t>
            </a:r>
          </a:p>
        </p:txBody>
      </p:sp>
      <p:sp>
        <p:nvSpPr>
          <p:cNvPr id="22" name="TextBox 21">
            <a:extLst>
              <a:ext uri="{FF2B5EF4-FFF2-40B4-BE49-F238E27FC236}">
                <a16:creationId xmlns:a16="http://schemas.microsoft.com/office/drawing/2014/main" id="{B9D4C5EA-D814-B541-BEA2-887888E9205D}"/>
              </a:ext>
            </a:extLst>
          </p:cNvPr>
          <p:cNvSpPr txBox="1"/>
          <p:nvPr/>
        </p:nvSpPr>
        <p:spPr>
          <a:xfrm>
            <a:off x="97870" y="270852"/>
            <a:ext cx="2661178" cy="584775"/>
          </a:xfrm>
          <a:prstGeom prst="rect">
            <a:avLst/>
          </a:prstGeom>
          <a:solidFill>
            <a:srgbClr val="00B0F0"/>
          </a:solidFill>
        </p:spPr>
        <p:txBody>
          <a:bodyPr wrap="none" rtlCol="0">
            <a:spAutoFit/>
          </a:bodyPr>
          <a:lstStyle/>
          <a:p>
            <a:pPr algn="ctr"/>
            <a:r>
              <a:rPr lang="en-US" sz="1600" b="1" dirty="0">
                <a:solidFill>
                  <a:schemeClr val="bg1"/>
                </a:solidFill>
              </a:rPr>
              <a:t>Gordon Lake Area Composite</a:t>
            </a:r>
          </a:p>
          <a:p>
            <a:pPr algn="ctr"/>
            <a:r>
              <a:rPr lang="en-US" sz="1600" b="1" dirty="0">
                <a:solidFill>
                  <a:schemeClr val="bg1"/>
                </a:solidFill>
              </a:rPr>
              <a:t>&amp; INAC Remediation Sites</a:t>
            </a:r>
          </a:p>
        </p:txBody>
      </p:sp>
      <p:sp>
        <p:nvSpPr>
          <p:cNvPr id="23" name="Title 1">
            <a:extLst>
              <a:ext uri="{FF2B5EF4-FFF2-40B4-BE49-F238E27FC236}">
                <a16:creationId xmlns:a16="http://schemas.microsoft.com/office/drawing/2014/main" id="{274D04AE-DA3B-6C41-911F-F8E656F9A5CF}"/>
              </a:ext>
            </a:extLst>
          </p:cNvPr>
          <p:cNvSpPr>
            <a:spLocks noGrp="1"/>
          </p:cNvSpPr>
          <p:nvPr>
            <p:ph type="title"/>
          </p:nvPr>
        </p:nvSpPr>
        <p:spPr>
          <a:xfrm>
            <a:off x="2709002" y="119979"/>
            <a:ext cx="8871045" cy="779463"/>
          </a:xfrm>
        </p:spPr>
        <p:txBody>
          <a:bodyPr>
            <a:noAutofit/>
          </a:bodyPr>
          <a:lstStyle/>
          <a:p>
            <a:r>
              <a:rPr lang="en-US" sz="3600" dirty="0"/>
              <a:t>16 July 2019/DOY 197</a:t>
            </a:r>
            <a:br>
              <a:rPr lang="en-US" sz="3600" dirty="0"/>
            </a:br>
            <a:r>
              <a:rPr lang="en-US" sz="3600" dirty="0"/>
              <a:t>Sortie 2: Yellowknife Area INAC Sites</a:t>
            </a:r>
          </a:p>
        </p:txBody>
      </p:sp>
    </p:spTree>
    <p:extLst>
      <p:ext uri="{BB962C8B-B14F-4D97-AF65-F5344CB8AC3E}">
        <p14:creationId xmlns:p14="http://schemas.microsoft.com/office/powerpoint/2010/main" val="982995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D325-E09B-E640-ADB5-925C3FC5CE4F}"/>
              </a:ext>
            </a:extLst>
          </p:cNvPr>
          <p:cNvSpPr>
            <a:spLocks noGrp="1"/>
          </p:cNvSpPr>
          <p:nvPr>
            <p:ph type="title"/>
          </p:nvPr>
        </p:nvSpPr>
        <p:spPr/>
        <p:txBody>
          <a:bodyPr/>
          <a:lstStyle/>
          <a:p>
            <a:r>
              <a:rPr lang="en-US" dirty="0"/>
              <a:t>AVIRIS-NG Mapping of the </a:t>
            </a:r>
            <a:br>
              <a:rPr lang="en-US" dirty="0"/>
            </a:br>
            <a:r>
              <a:rPr lang="en-US" dirty="0"/>
              <a:t>NGEE-Arctic Council AK Watershed</a:t>
            </a:r>
          </a:p>
        </p:txBody>
      </p:sp>
      <p:pic>
        <p:nvPicPr>
          <p:cNvPr id="4" name="Picture 3" descr="Screen Shot 2017-12-10 at 23.30.09.png">
            <a:extLst>
              <a:ext uri="{FF2B5EF4-FFF2-40B4-BE49-F238E27FC236}">
                <a16:creationId xmlns:a16="http://schemas.microsoft.com/office/drawing/2014/main" id="{A816AA5A-CB96-084E-8A51-C0600EE3147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332879"/>
            <a:ext cx="12344400" cy="5525121"/>
          </a:xfrm>
          <a:prstGeom prst="rect">
            <a:avLst/>
          </a:prstGeom>
        </p:spPr>
      </p:pic>
    </p:spTree>
    <p:extLst>
      <p:ext uri="{BB962C8B-B14F-4D97-AF65-F5344CB8AC3E}">
        <p14:creationId xmlns:p14="http://schemas.microsoft.com/office/powerpoint/2010/main" val="147314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326B5-D98B-BB44-B3DA-14823EAA65C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47B050B-FBFA-9E4F-8C7A-09513C2A4D11}"/>
              </a:ext>
            </a:extLst>
          </p:cNvPr>
          <p:cNvPicPr>
            <a:picLocks noChangeAspect="1"/>
          </p:cNvPicPr>
          <p:nvPr/>
        </p:nvPicPr>
        <p:blipFill>
          <a:blip r:embed="rId2"/>
          <a:stretch>
            <a:fillRect/>
          </a:stretch>
        </p:blipFill>
        <p:spPr>
          <a:xfrm>
            <a:off x="1365646" y="0"/>
            <a:ext cx="9686041" cy="6858000"/>
          </a:xfrm>
          <a:prstGeom prst="rect">
            <a:avLst/>
          </a:prstGeom>
        </p:spPr>
      </p:pic>
      <p:sp>
        <p:nvSpPr>
          <p:cNvPr id="5" name="TextBox 4">
            <a:extLst>
              <a:ext uri="{FF2B5EF4-FFF2-40B4-BE49-F238E27FC236}">
                <a16:creationId xmlns:a16="http://schemas.microsoft.com/office/drawing/2014/main" id="{2EB43B84-0399-7140-8864-0CAC23860EB0}"/>
              </a:ext>
            </a:extLst>
          </p:cNvPr>
          <p:cNvSpPr txBox="1"/>
          <p:nvPr/>
        </p:nvSpPr>
        <p:spPr>
          <a:xfrm rot="-5400000">
            <a:off x="-127580" y="3370466"/>
            <a:ext cx="1335622" cy="523220"/>
          </a:xfrm>
          <a:prstGeom prst="rect">
            <a:avLst/>
          </a:prstGeom>
          <a:noFill/>
        </p:spPr>
        <p:txBody>
          <a:bodyPr wrap="none" rtlCol="0">
            <a:spAutoFit/>
          </a:bodyPr>
          <a:lstStyle/>
          <a:p>
            <a:r>
              <a:rPr lang="en-US" sz="2800" i="1" dirty="0">
                <a:solidFill>
                  <a:srgbClr val="0070C0"/>
                </a:solidFill>
              </a:rPr>
              <a:t>S Serbin</a:t>
            </a:r>
          </a:p>
        </p:txBody>
      </p:sp>
    </p:spTree>
    <p:extLst>
      <p:ext uri="{BB962C8B-B14F-4D97-AF65-F5344CB8AC3E}">
        <p14:creationId xmlns:p14="http://schemas.microsoft.com/office/powerpoint/2010/main" val="416528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2EED-DC61-B14D-9A52-8975AFF7C00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AF9834D-A0C1-3446-B4EB-7D478E618B3E}"/>
              </a:ext>
            </a:extLst>
          </p:cNvPr>
          <p:cNvPicPr>
            <a:picLocks noChangeAspect="1"/>
          </p:cNvPicPr>
          <p:nvPr/>
        </p:nvPicPr>
        <p:blipFill>
          <a:blip r:embed="rId2"/>
          <a:stretch>
            <a:fillRect/>
          </a:stretch>
        </p:blipFill>
        <p:spPr>
          <a:xfrm>
            <a:off x="2030455" y="7316"/>
            <a:ext cx="9077826" cy="6858000"/>
          </a:xfrm>
          <a:prstGeom prst="rect">
            <a:avLst/>
          </a:prstGeom>
        </p:spPr>
      </p:pic>
      <p:sp>
        <p:nvSpPr>
          <p:cNvPr id="5" name="TextBox 4">
            <a:extLst>
              <a:ext uri="{FF2B5EF4-FFF2-40B4-BE49-F238E27FC236}">
                <a16:creationId xmlns:a16="http://schemas.microsoft.com/office/drawing/2014/main" id="{39A654B7-8836-1D4C-B770-62960CAF4812}"/>
              </a:ext>
            </a:extLst>
          </p:cNvPr>
          <p:cNvSpPr txBox="1"/>
          <p:nvPr/>
        </p:nvSpPr>
        <p:spPr>
          <a:xfrm rot="-5400000">
            <a:off x="-127580" y="3370466"/>
            <a:ext cx="1335622" cy="523220"/>
          </a:xfrm>
          <a:prstGeom prst="rect">
            <a:avLst/>
          </a:prstGeom>
          <a:noFill/>
        </p:spPr>
        <p:txBody>
          <a:bodyPr wrap="none" rtlCol="0">
            <a:spAutoFit/>
          </a:bodyPr>
          <a:lstStyle/>
          <a:p>
            <a:r>
              <a:rPr lang="en-US" sz="2800" i="1" dirty="0">
                <a:solidFill>
                  <a:srgbClr val="0070C0"/>
                </a:solidFill>
              </a:rPr>
              <a:t>S Serbin</a:t>
            </a:r>
          </a:p>
        </p:txBody>
      </p:sp>
    </p:spTree>
    <p:extLst>
      <p:ext uri="{BB962C8B-B14F-4D97-AF65-F5344CB8AC3E}">
        <p14:creationId xmlns:p14="http://schemas.microsoft.com/office/powerpoint/2010/main" val="604650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DE26B-EC80-7748-B9CB-9D7E0816B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765"/>
            <a:ext cx="12192000" cy="8200987"/>
          </a:xfrm>
          <a:prstGeom prst="rect">
            <a:avLst/>
          </a:prstGeom>
        </p:spPr>
      </p:pic>
      <p:sp>
        <p:nvSpPr>
          <p:cNvPr id="4" name="TextBox 3">
            <a:extLst>
              <a:ext uri="{FF2B5EF4-FFF2-40B4-BE49-F238E27FC236}">
                <a16:creationId xmlns:a16="http://schemas.microsoft.com/office/drawing/2014/main" id="{B3D6B1E2-DB99-3E4F-9C1C-10A5C5F867DA}"/>
              </a:ext>
            </a:extLst>
          </p:cNvPr>
          <p:cNvSpPr txBox="1"/>
          <p:nvPr/>
        </p:nvSpPr>
        <p:spPr>
          <a:xfrm>
            <a:off x="1658679" y="4869711"/>
            <a:ext cx="2849947" cy="1754326"/>
          </a:xfrm>
          <a:prstGeom prst="rect">
            <a:avLst/>
          </a:prstGeom>
          <a:noFill/>
        </p:spPr>
        <p:txBody>
          <a:bodyPr wrap="none" rtlCol="0">
            <a:spAutoFit/>
          </a:bodyPr>
          <a:lstStyle/>
          <a:p>
            <a:r>
              <a:rPr lang="en-US" b="1" dirty="0">
                <a:solidFill>
                  <a:schemeClr val="bg1"/>
                </a:solidFill>
              </a:rPr>
              <a:t>Color key:</a:t>
            </a:r>
            <a:r>
              <a:rPr lang="en-US" dirty="0">
                <a:solidFill>
                  <a:schemeClr val="bg1"/>
                </a:solidFill>
              </a:rPr>
              <a:t> </a:t>
            </a:r>
          </a:p>
          <a:p>
            <a:r>
              <a:rPr lang="en-US" dirty="0">
                <a:solidFill>
                  <a:schemeClr val="bg1"/>
                </a:solidFill>
              </a:rPr>
              <a:t>Red = zero</a:t>
            </a:r>
          </a:p>
          <a:p>
            <a:r>
              <a:rPr lang="en-US" dirty="0">
                <a:solidFill>
                  <a:schemeClr val="bg1"/>
                </a:solidFill>
              </a:rPr>
              <a:t>Pink = 1 to 10%</a:t>
            </a:r>
          </a:p>
          <a:p>
            <a:r>
              <a:rPr lang="en-US" dirty="0">
                <a:solidFill>
                  <a:schemeClr val="bg1"/>
                </a:solidFill>
              </a:rPr>
              <a:t>Orange &gt;10 to 20%</a:t>
            </a:r>
          </a:p>
          <a:p>
            <a:r>
              <a:rPr lang="en-US" dirty="0">
                <a:solidFill>
                  <a:schemeClr val="bg1"/>
                </a:solidFill>
              </a:rPr>
              <a:t>Yellow &gt;20 to 50%</a:t>
            </a:r>
          </a:p>
          <a:p>
            <a:r>
              <a:rPr lang="en-US" dirty="0">
                <a:solidFill>
                  <a:schemeClr val="bg1"/>
                </a:solidFill>
              </a:rPr>
              <a:t>Green &gt;50% surface returns </a:t>
            </a:r>
          </a:p>
        </p:txBody>
      </p:sp>
      <p:sp>
        <p:nvSpPr>
          <p:cNvPr id="5" name="Title 1">
            <a:extLst>
              <a:ext uri="{FF2B5EF4-FFF2-40B4-BE49-F238E27FC236}">
                <a16:creationId xmlns:a16="http://schemas.microsoft.com/office/drawing/2014/main" id="{046B9FAD-E4F5-7E4F-8136-6EED19FF767D}"/>
              </a:ext>
            </a:extLst>
          </p:cNvPr>
          <p:cNvSpPr>
            <a:spLocks noGrp="1"/>
          </p:cNvSpPr>
          <p:nvPr>
            <p:ph type="title"/>
          </p:nvPr>
        </p:nvSpPr>
        <p:spPr>
          <a:xfrm>
            <a:off x="2709002" y="119979"/>
            <a:ext cx="8871045" cy="779463"/>
          </a:xfrm>
        </p:spPr>
        <p:txBody>
          <a:bodyPr>
            <a:noAutofit/>
          </a:bodyPr>
          <a:lstStyle/>
          <a:p>
            <a:r>
              <a:rPr lang="en-US" sz="4000" dirty="0"/>
              <a:t>2019 LVIS Flight Lines &amp; QA</a:t>
            </a:r>
          </a:p>
        </p:txBody>
      </p:sp>
    </p:spTree>
    <p:extLst>
      <p:ext uri="{BB962C8B-B14F-4D97-AF65-F5344CB8AC3E}">
        <p14:creationId xmlns:p14="http://schemas.microsoft.com/office/powerpoint/2010/main" val="2907385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068DA-A508-6240-B3CE-DD71547732C0}"/>
              </a:ext>
            </a:extLst>
          </p:cNvPr>
          <p:cNvPicPr>
            <a:picLocks noChangeAspect="1"/>
          </p:cNvPicPr>
          <p:nvPr/>
        </p:nvPicPr>
        <p:blipFill>
          <a:blip r:embed="rId2"/>
          <a:stretch>
            <a:fillRect/>
          </a:stretch>
        </p:blipFill>
        <p:spPr>
          <a:xfrm>
            <a:off x="0" y="-1"/>
            <a:ext cx="12192000" cy="7360967"/>
          </a:xfrm>
          <a:prstGeom prst="rect">
            <a:avLst/>
          </a:prstGeom>
        </p:spPr>
      </p:pic>
      <p:sp>
        <p:nvSpPr>
          <p:cNvPr id="3" name="TextBox 2">
            <a:extLst>
              <a:ext uri="{FF2B5EF4-FFF2-40B4-BE49-F238E27FC236}">
                <a16:creationId xmlns:a16="http://schemas.microsoft.com/office/drawing/2014/main" id="{D0F19633-7CCB-E545-AEE6-6ED97F32623E}"/>
              </a:ext>
            </a:extLst>
          </p:cNvPr>
          <p:cNvSpPr txBox="1"/>
          <p:nvPr/>
        </p:nvSpPr>
        <p:spPr>
          <a:xfrm>
            <a:off x="903768" y="5146893"/>
            <a:ext cx="3300904" cy="923330"/>
          </a:xfrm>
          <a:prstGeom prst="rect">
            <a:avLst/>
          </a:prstGeom>
          <a:noFill/>
        </p:spPr>
        <p:txBody>
          <a:bodyPr wrap="none" rtlCol="0">
            <a:spAutoFit/>
          </a:bodyPr>
          <a:lstStyle/>
          <a:p>
            <a:r>
              <a:rPr lang="en-US" dirty="0">
                <a:solidFill>
                  <a:schemeClr val="bg1"/>
                </a:solidFill>
              </a:rPr>
              <a:t>LVIS Acquisitions across </a:t>
            </a:r>
          </a:p>
          <a:p>
            <a:r>
              <a:rPr lang="en-US" dirty="0">
                <a:solidFill>
                  <a:schemeClr val="bg1"/>
                </a:solidFill>
              </a:rPr>
              <a:t>2019 Shovel Creek Fire Perimeter</a:t>
            </a:r>
          </a:p>
          <a:p>
            <a:r>
              <a:rPr lang="en-US" dirty="0">
                <a:solidFill>
                  <a:schemeClr val="bg1"/>
                </a:solidFill>
              </a:rPr>
              <a:t>Near Fairbanks</a:t>
            </a:r>
          </a:p>
        </p:txBody>
      </p:sp>
      <p:sp>
        <p:nvSpPr>
          <p:cNvPr id="4" name="TextBox 3">
            <a:extLst>
              <a:ext uri="{FF2B5EF4-FFF2-40B4-BE49-F238E27FC236}">
                <a16:creationId xmlns:a16="http://schemas.microsoft.com/office/drawing/2014/main" id="{6D075D31-9EF7-BD4A-98B6-E34F2F1D804D}"/>
              </a:ext>
            </a:extLst>
          </p:cNvPr>
          <p:cNvSpPr txBox="1"/>
          <p:nvPr/>
        </p:nvSpPr>
        <p:spPr>
          <a:xfrm rot="20517905">
            <a:off x="1485777" y="3015181"/>
            <a:ext cx="3105402" cy="369332"/>
          </a:xfrm>
          <a:prstGeom prst="rect">
            <a:avLst/>
          </a:prstGeom>
          <a:noFill/>
        </p:spPr>
        <p:txBody>
          <a:bodyPr wrap="none" rtlCol="0">
            <a:spAutoFit/>
          </a:bodyPr>
          <a:lstStyle/>
          <a:p>
            <a:r>
              <a:rPr lang="en-US" dirty="0">
                <a:solidFill>
                  <a:schemeClr val="bg1"/>
                </a:solidFill>
              </a:rPr>
              <a:t>Approximate 2015 G-</a:t>
            </a:r>
            <a:r>
              <a:rPr lang="en-US" dirty="0" err="1">
                <a:solidFill>
                  <a:schemeClr val="bg1"/>
                </a:solidFill>
              </a:rPr>
              <a:t>LiHT</a:t>
            </a:r>
            <a:r>
              <a:rPr lang="en-US" dirty="0">
                <a:solidFill>
                  <a:schemeClr val="bg1"/>
                </a:solidFill>
              </a:rPr>
              <a:t> track</a:t>
            </a:r>
          </a:p>
        </p:txBody>
      </p:sp>
    </p:spTree>
    <p:extLst>
      <p:ext uri="{BB962C8B-B14F-4D97-AF65-F5344CB8AC3E}">
        <p14:creationId xmlns:p14="http://schemas.microsoft.com/office/powerpoint/2010/main" val="47049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1D62-3048-414B-99D9-30DE211F28C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FEE4A04-B6DB-5E4C-BCEF-45B863F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133" y="7316"/>
            <a:ext cx="10375448" cy="6858000"/>
          </a:xfrm>
          <a:prstGeom prst="rect">
            <a:avLst/>
          </a:prstGeom>
        </p:spPr>
      </p:pic>
      <p:sp>
        <p:nvSpPr>
          <p:cNvPr id="5" name="TextBox 4">
            <a:extLst>
              <a:ext uri="{FF2B5EF4-FFF2-40B4-BE49-F238E27FC236}">
                <a16:creationId xmlns:a16="http://schemas.microsoft.com/office/drawing/2014/main" id="{8AA86EE9-85CD-FD4E-8C96-2A91A285145F}"/>
              </a:ext>
            </a:extLst>
          </p:cNvPr>
          <p:cNvSpPr txBox="1"/>
          <p:nvPr/>
        </p:nvSpPr>
        <p:spPr>
          <a:xfrm rot="-5400000">
            <a:off x="-1679401" y="3279630"/>
            <a:ext cx="5147187" cy="1508105"/>
          </a:xfrm>
          <a:prstGeom prst="rect">
            <a:avLst/>
          </a:prstGeom>
          <a:noFill/>
        </p:spPr>
        <p:txBody>
          <a:bodyPr wrap="square" rtlCol="0">
            <a:spAutoFit/>
          </a:bodyPr>
          <a:lstStyle/>
          <a:p>
            <a:pPr algn="ctr"/>
            <a:r>
              <a:rPr lang="en-US" sz="2800" i="1" dirty="0">
                <a:solidFill>
                  <a:srgbClr val="0070C0"/>
                </a:solidFill>
              </a:rPr>
              <a:t>B Blair, M </a:t>
            </a:r>
            <a:r>
              <a:rPr lang="en-US" sz="2800" i="1" dirty="0" err="1">
                <a:solidFill>
                  <a:srgbClr val="0070C0"/>
                </a:solidFill>
              </a:rPr>
              <a:t>Hofton</a:t>
            </a:r>
            <a:endParaRPr lang="en-US" sz="2800" i="1" dirty="0">
              <a:solidFill>
                <a:srgbClr val="0070C0"/>
              </a:solidFill>
            </a:endParaRPr>
          </a:p>
          <a:p>
            <a:pPr algn="ctr"/>
            <a:r>
              <a:rPr lang="en-US" sz="3200" dirty="0">
                <a:solidFill>
                  <a:srgbClr val="0070C0"/>
                </a:solidFill>
              </a:rPr>
              <a:t>LVIS over Delta Junction AK </a:t>
            </a:r>
            <a:r>
              <a:rPr lang="en-US" sz="3200" dirty="0" err="1">
                <a:solidFill>
                  <a:srgbClr val="0070C0"/>
                </a:solidFill>
              </a:rPr>
              <a:t>TomoSAR</a:t>
            </a:r>
            <a:r>
              <a:rPr lang="en-US" sz="3200" dirty="0">
                <a:solidFill>
                  <a:srgbClr val="0070C0"/>
                </a:solidFill>
              </a:rPr>
              <a:t> Acquisitions</a:t>
            </a:r>
          </a:p>
        </p:txBody>
      </p:sp>
    </p:spTree>
    <p:extLst>
      <p:ext uri="{BB962C8B-B14F-4D97-AF65-F5344CB8AC3E}">
        <p14:creationId xmlns:p14="http://schemas.microsoft.com/office/powerpoint/2010/main" val="1382865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endParaRPr lang="en-US"/>
          </a:p>
        </p:txBody>
      </p:sp>
      <p:pic>
        <p:nvPicPr>
          <p:cNvPr id="3" name="Picture 2" descr="DSC_3252.JPG">
            <a:extLst>
              <a:ext uri="{FF2B5EF4-FFF2-40B4-BE49-F238E27FC236}">
                <a16:creationId xmlns:a16="http://schemas.microsoft.com/office/drawing/2014/main" id="{D87CF9F6-7B96-1B4A-ACF2-E7001762CF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9960"/>
            <a:ext cx="12161520" cy="7965440"/>
          </a:xfrm>
          <a:prstGeom prst="rect">
            <a:avLst/>
          </a:prstGeom>
        </p:spPr>
      </p:pic>
      <p:sp>
        <p:nvSpPr>
          <p:cNvPr id="4" name="TextBox 3">
            <a:extLst>
              <a:ext uri="{FF2B5EF4-FFF2-40B4-BE49-F238E27FC236}">
                <a16:creationId xmlns:a16="http://schemas.microsoft.com/office/drawing/2014/main" id="{B876D292-87BF-1D47-B4AC-CAB28B38DE6A}"/>
              </a:ext>
            </a:extLst>
          </p:cNvPr>
          <p:cNvSpPr txBox="1"/>
          <p:nvPr/>
        </p:nvSpPr>
        <p:spPr>
          <a:xfrm>
            <a:off x="2269706" y="5548131"/>
            <a:ext cx="8686800" cy="1077212"/>
          </a:xfrm>
          <a:prstGeom prst="rect">
            <a:avLst/>
          </a:prstGeom>
          <a:noFill/>
        </p:spPr>
        <p:txBody>
          <a:bodyPr wrap="square" lIns="91434" tIns="45717" rIns="91434" bIns="45717" rtlCol="0">
            <a:spAutoFit/>
          </a:bodyPr>
          <a:lstStyle/>
          <a:p>
            <a:pPr algn="ctr"/>
            <a:r>
              <a:rPr lang="en-US" sz="3200" b="1" dirty="0">
                <a:solidFill>
                  <a:schemeClr val="bg1"/>
                </a:solidFill>
                <a:sym typeface="Wingdings"/>
                <a:hlinkClick r:id="rId3">
                  <a:extLst>
                    <a:ext uri="{A12FA001-AC4F-418D-AE19-62706E023703}">
                      <ahyp:hlinkClr xmlns:ahyp="http://schemas.microsoft.com/office/drawing/2018/hyperlinkcolor" val="tx"/>
                    </a:ext>
                  </a:extLst>
                </a:hlinkClick>
              </a:rPr>
              <a:t>Charles.E.Miller@jpl.nasa.gov</a:t>
            </a:r>
            <a:endParaRPr lang="en-US" sz="3200" b="1" dirty="0">
              <a:solidFill>
                <a:schemeClr val="bg1"/>
              </a:solidFill>
              <a:sym typeface="Wingdings"/>
            </a:endParaRPr>
          </a:p>
          <a:p>
            <a:r>
              <a:rPr lang="en-US" sz="3200" b="1" dirty="0">
                <a:solidFill>
                  <a:schemeClr val="bg1"/>
                </a:solidFill>
                <a:hlinkClick r:id="rId4">
                  <a:extLst>
                    <a:ext uri="{A12FA001-AC4F-418D-AE19-62706E023703}">
                      <ahyp:hlinkClr xmlns:ahyp="http://schemas.microsoft.com/office/drawing/2018/hyperlinkcolor" val="tx"/>
                    </a:ext>
                  </a:extLst>
                </a:hlinkClick>
              </a:rPr>
              <a:t>https://above.nasa.gov/airborne/index.html</a:t>
            </a:r>
            <a:r>
              <a:rPr lang="en-US" sz="3200" b="1" dirty="0">
                <a:solidFill>
                  <a:schemeClr val="bg1"/>
                </a:solidFill>
              </a:rPr>
              <a:t> </a:t>
            </a:r>
          </a:p>
        </p:txBody>
      </p:sp>
      <p:sp>
        <p:nvSpPr>
          <p:cNvPr id="5" name="TextBox 4">
            <a:extLst>
              <a:ext uri="{FF2B5EF4-FFF2-40B4-BE49-F238E27FC236}">
                <a16:creationId xmlns:a16="http://schemas.microsoft.com/office/drawing/2014/main" id="{BDB08AA8-0969-0A49-9BD2-4BD1705DB51F}"/>
              </a:ext>
            </a:extLst>
          </p:cNvPr>
          <p:cNvSpPr txBox="1"/>
          <p:nvPr/>
        </p:nvSpPr>
        <p:spPr>
          <a:xfrm>
            <a:off x="5641646" y="-39960"/>
            <a:ext cx="2539541" cy="769441"/>
          </a:xfrm>
          <a:prstGeom prst="rect">
            <a:avLst/>
          </a:prstGeom>
          <a:noFill/>
        </p:spPr>
        <p:txBody>
          <a:bodyPr wrap="none" rtlCol="0">
            <a:spAutoFit/>
          </a:bodyPr>
          <a:lstStyle/>
          <a:p>
            <a:r>
              <a:rPr lang="en-US" sz="4400" b="1" dirty="0">
                <a:solidFill>
                  <a:srgbClr val="FFFFFF"/>
                </a:solidFill>
              </a:rPr>
              <a:t>Questions</a:t>
            </a:r>
            <a:endParaRPr lang="en-US" b="1" dirty="0">
              <a:solidFill>
                <a:srgbClr val="FFFFFF"/>
              </a:solidFill>
            </a:endParaRPr>
          </a:p>
        </p:txBody>
      </p:sp>
    </p:spTree>
    <p:extLst>
      <p:ext uri="{BB962C8B-B14F-4D97-AF65-F5344CB8AC3E}">
        <p14:creationId xmlns:p14="http://schemas.microsoft.com/office/powerpoint/2010/main" val="1344971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D855E-92A5-A54D-902D-4CB4C725C82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20B0049-29AD-8947-94CC-B656AEF3859F}"/>
              </a:ext>
            </a:extLst>
          </p:cNvPr>
          <p:cNvSpPr>
            <a:spLocks noGrp="1"/>
          </p:cNvSpPr>
          <p:nvPr>
            <p:ph type="subTitle" idx="1"/>
          </p:nvPr>
        </p:nvSpPr>
        <p:spPr/>
        <p:txBody>
          <a:bodyPr/>
          <a:lstStyle/>
          <a:p>
            <a:endParaRPr lang="en-US"/>
          </a:p>
        </p:txBody>
      </p:sp>
      <p:pic>
        <p:nvPicPr>
          <p:cNvPr id="4" name="Picture 4" descr="Helo to CHARS.jpg">
            <a:extLst>
              <a:ext uri="{FF2B5EF4-FFF2-40B4-BE49-F238E27FC236}">
                <a16:creationId xmlns:a16="http://schemas.microsoft.com/office/drawing/2014/main" id="{25BC7348-7607-7A43-B71F-4837248E15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 y="0"/>
            <a:ext cx="12161520" cy="805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31D6345-7E8D-3647-B3C4-973F77D8AE81}"/>
              </a:ext>
            </a:extLst>
          </p:cNvPr>
          <p:cNvSpPr txBox="1"/>
          <p:nvPr/>
        </p:nvSpPr>
        <p:spPr>
          <a:xfrm>
            <a:off x="4068417" y="1895061"/>
            <a:ext cx="3895041" cy="1569660"/>
          </a:xfrm>
          <a:prstGeom prst="rect">
            <a:avLst/>
          </a:prstGeom>
          <a:noFill/>
        </p:spPr>
        <p:txBody>
          <a:bodyPr wrap="none" rtlCol="0">
            <a:spAutoFit/>
          </a:bodyPr>
          <a:lstStyle/>
          <a:p>
            <a:r>
              <a:rPr lang="en-US" sz="9600" b="1" dirty="0">
                <a:solidFill>
                  <a:schemeClr val="bg1"/>
                </a:solidFill>
              </a:rPr>
              <a:t>Backup</a:t>
            </a:r>
          </a:p>
        </p:txBody>
      </p:sp>
    </p:spTree>
    <p:extLst>
      <p:ext uri="{BB962C8B-B14F-4D97-AF65-F5344CB8AC3E}">
        <p14:creationId xmlns:p14="http://schemas.microsoft.com/office/powerpoint/2010/main" val="1806274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761A-8ACD-1941-B141-30CF0A4EE404}"/>
              </a:ext>
            </a:extLst>
          </p:cNvPr>
          <p:cNvSpPr>
            <a:spLocks noGrp="1"/>
          </p:cNvSpPr>
          <p:nvPr>
            <p:ph type="title"/>
          </p:nvPr>
        </p:nvSpPr>
        <p:spPr/>
        <p:txBody>
          <a:bodyPr/>
          <a:lstStyle/>
          <a:p>
            <a:endParaRPr lang="en-US"/>
          </a:p>
        </p:txBody>
      </p:sp>
      <p:pic>
        <p:nvPicPr>
          <p:cNvPr id="5" name="image19.png">
            <a:extLst>
              <a:ext uri="{FF2B5EF4-FFF2-40B4-BE49-F238E27FC236}">
                <a16:creationId xmlns:a16="http://schemas.microsoft.com/office/drawing/2014/main" id="{FDC1A438-71EA-4C4F-97FB-472F0ECE7BC6}"/>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263417" y="0"/>
            <a:ext cx="89298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09427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05D8-B635-2845-8B7A-173872AE8D4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BF25C26-8A7D-C44D-B8EE-07FA208A26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61520" cy="6825951"/>
          </a:xfrm>
          <a:prstGeom prst="rect">
            <a:avLst/>
          </a:prstGeom>
        </p:spPr>
      </p:pic>
      <p:sp>
        <p:nvSpPr>
          <p:cNvPr id="3" name="TextBox 2">
            <a:extLst>
              <a:ext uri="{FF2B5EF4-FFF2-40B4-BE49-F238E27FC236}">
                <a16:creationId xmlns:a16="http://schemas.microsoft.com/office/drawing/2014/main" id="{D2074581-9707-5B44-AA50-14FE5E8D5BBC}"/>
              </a:ext>
            </a:extLst>
          </p:cNvPr>
          <p:cNvSpPr txBox="1"/>
          <p:nvPr/>
        </p:nvSpPr>
        <p:spPr>
          <a:xfrm>
            <a:off x="5206182" y="7316"/>
            <a:ext cx="4282198" cy="461665"/>
          </a:xfrm>
          <a:prstGeom prst="rect">
            <a:avLst/>
          </a:prstGeom>
          <a:noFill/>
        </p:spPr>
        <p:txBody>
          <a:bodyPr wrap="none" rtlCol="0">
            <a:spAutoFit/>
          </a:bodyPr>
          <a:lstStyle/>
          <a:p>
            <a:r>
              <a:rPr lang="en-US" sz="2400" b="1" dirty="0"/>
              <a:t>http://</a:t>
            </a:r>
            <a:r>
              <a:rPr lang="en-US" sz="2400" b="1" dirty="0" err="1"/>
              <a:t>above.nasa.gov</a:t>
            </a:r>
            <a:r>
              <a:rPr lang="en-US" sz="2400" b="1" dirty="0"/>
              <a:t>/airborne</a:t>
            </a:r>
          </a:p>
        </p:txBody>
      </p:sp>
    </p:spTree>
    <p:extLst>
      <p:ext uri="{BB962C8B-B14F-4D97-AF65-F5344CB8AC3E}">
        <p14:creationId xmlns:p14="http://schemas.microsoft.com/office/powerpoint/2010/main" val="2455725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C264-C50D-8945-893B-476D871E91B1}"/>
              </a:ext>
            </a:extLst>
          </p:cNvPr>
          <p:cNvSpPr>
            <a:spLocks noGrp="1"/>
          </p:cNvSpPr>
          <p:nvPr>
            <p:ph type="title"/>
          </p:nvPr>
        </p:nvSpPr>
        <p:spPr/>
        <p:txBody>
          <a:bodyPr/>
          <a:lstStyle/>
          <a:p>
            <a:endParaRPr lang="en-US"/>
          </a:p>
        </p:txBody>
      </p:sp>
      <p:sp>
        <p:nvSpPr>
          <p:cNvPr id="5" name="Rectangle 4">
            <a:extLst>
              <a:ext uri="{FF2B5EF4-FFF2-40B4-BE49-F238E27FC236}">
                <a16:creationId xmlns:a16="http://schemas.microsoft.com/office/drawing/2014/main" id="{132E5A21-733A-C149-BADC-93395FC1B898}"/>
              </a:ext>
            </a:extLst>
          </p:cNvPr>
          <p:cNvSpPr>
            <a:spLocks noChangeAspect="1"/>
          </p:cNvSpPr>
          <p:nvPr/>
        </p:nvSpPr>
        <p:spPr>
          <a:xfrm>
            <a:off x="0" y="0"/>
            <a:ext cx="12191999" cy="68580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asted-image.pdf">
            <a:extLst>
              <a:ext uri="{FF2B5EF4-FFF2-40B4-BE49-F238E27FC236}">
                <a16:creationId xmlns:a16="http://schemas.microsoft.com/office/drawing/2014/main" id="{44FA4B3C-7E26-9042-ACE9-35D4C2E08E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622" y="0"/>
            <a:ext cx="10993452" cy="6858000"/>
          </a:xfrm>
          <a:prstGeom prst="rect">
            <a:avLst/>
          </a:prstGeom>
          <a:ln w="12700">
            <a:miter lim="400000"/>
          </a:ln>
        </p:spPr>
      </p:pic>
    </p:spTree>
    <p:extLst>
      <p:ext uri="{BB962C8B-B14F-4D97-AF65-F5344CB8AC3E}">
        <p14:creationId xmlns:p14="http://schemas.microsoft.com/office/powerpoint/2010/main" val="2625921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r>
              <a:rPr lang="en-US" dirty="0"/>
              <a:t>SAR Observations of </a:t>
            </a:r>
            <a:br>
              <a:rPr lang="en-US" dirty="0"/>
            </a:br>
            <a:r>
              <a:rPr lang="en-US" dirty="0"/>
              <a:t>Trans-boundary Watersheds</a:t>
            </a:r>
          </a:p>
        </p:txBody>
      </p:sp>
      <p:pic>
        <p:nvPicPr>
          <p:cNvPr id="3" name="Picture 2" descr="fsmith_33409_009_17080821.jpg">
            <a:extLst>
              <a:ext uri="{FF2B5EF4-FFF2-40B4-BE49-F238E27FC236}">
                <a16:creationId xmlns:a16="http://schemas.microsoft.com/office/drawing/2014/main" id="{6D724B29-C268-994E-9CED-7AADBBE634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5078033" y="-972780"/>
            <a:ext cx="2743200" cy="12853428"/>
          </a:xfrm>
          <a:prstGeom prst="rect">
            <a:avLst/>
          </a:prstGeom>
        </p:spPr>
      </p:pic>
      <p:pic>
        <p:nvPicPr>
          <p:cNvPr id="4" name="Picture 3" descr="fsmith_32910_008_17080821.jpg">
            <a:extLst>
              <a:ext uri="{FF2B5EF4-FFF2-40B4-BE49-F238E27FC236}">
                <a16:creationId xmlns:a16="http://schemas.microsoft.com/office/drawing/2014/main" id="{D380E4F1-95C9-B949-A8C6-E2A0052A8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978897" y="-3580385"/>
            <a:ext cx="2743200" cy="12655154"/>
          </a:xfrm>
          <a:prstGeom prst="rect">
            <a:avLst/>
          </a:prstGeom>
        </p:spPr>
      </p:pic>
      <p:sp>
        <p:nvSpPr>
          <p:cNvPr id="5" name="TextBox 4">
            <a:extLst>
              <a:ext uri="{FF2B5EF4-FFF2-40B4-BE49-F238E27FC236}">
                <a16:creationId xmlns:a16="http://schemas.microsoft.com/office/drawing/2014/main" id="{9B51DBE9-F785-294F-9C2A-4C82F9DC4FDB}"/>
              </a:ext>
            </a:extLst>
          </p:cNvPr>
          <p:cNvSpPr txBox="1"/>
          <p:nvPr/>
        </p:nvSpPr>
        <p:spPr>
          <a:xfrm>
            <a:off x="535224" y="1375591"/>
            <a:ext cx="2486271" cy="523220"/>
          </a:xfrm>
          <a:prstGeom prst="rect">
            <a:avLst/>
          </a:prstGeom>
          <a:noFill/>
        </p:spPr>
        <p:txBody>
          <a:bodyPr wrap="square" rtlCol="0">
            <a:spAutoFit/>
          </a:bodyPr>
          <a:lstStyle/>
          <a:p>
            <a:r>
              <a:rPr lang="en-US" sz="2800" b="1" dirty="0">
                <a:solidFill>
                  <a:srgbClr val="FFFFFF"/>
                </a:solidFill>
              </a:rPr>
              <a:t>Fort Smith</a:t>
            </a:r>
          </a:p>
        </p:txBody>
      </p:sp>
      <p:sp>
        <p:nvSpPr>
          <p:cNvPr id="6" name="TextBox 5">
            <a:extLst>
              <a:ext uri="{FF2B5EF4-FFF2-40B4-BE49-F238E27FC236}">
                <a16:creationId xmlns:a16="http://schemas.microsoft.com/office/drawing/2014/main" id="{3599AB1F-38D4-F94D-A6C5-C91DD9483BB4}"/>
              </a:ext>
            </a:extLst>
          </p:cNvPr>
          <p:cNvSpPr txBox="1"/>
          <p:nvPr/>
        </p:nvSpPr>
        <p:spPr>
          <a:xfrm>
            <a:off x="266191" y="4236221"/>
            <a:ext cx="2755304" cy="523220"/>
          </a:xfrm>
          <a:prstGeom prst="rect">
            <a:avLst/>
          </a:prstGeom>
          <a:noFill/>
        </p:spPr>
        <p:txBody>
          <a:bodyPr wrap="square" rtlCol="0">
            <a:spAutoFit/>
          </a:bodyPr>
          <a:lstStyle/>
          <a:p>
            <a:r>
              <a:rPr lang="en-US" sz="2800" b="1" dirty="0">
                <a:solidFill>
                  <a:srgbClr val="FFFFFF"/>
                </a:solidFill>
              </a:rPr>
              <a:t>Slave River</a:t>
            </a:r>
          </a:p>
        </p:txBody>
      </p:sp>
    </p:spTree>
    <p:extLst>
      <p:ext uri="{BB962C8B-B14F-4D97-AF65-F5344CB8AC3E}">
        <p14:creationId xmlns:p14="http://schemas.microsoft.com/office/powerpoint/2010/main" val="3379881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smith_33409_009_17080821.jpg">
            <a:extLst>
              <a:ext uri="{FF2B5EF4-FFF2-40B4-BE49-F238E27FC236}">
                <a16:creationId xmlns:a16="http://schemas.microsoft.com/office/drawing/2014/main" id="{3B7DC884-A76C-F44B-A5C0-75ED521F24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3411678" y="-5081454"/>
            <a:ext cx="12161520" cy="22324429"/>
          </a:xfrm>
          <a:prstGeom prst="rect">
            <a:avLst/>
          </a:prstGeom>
        </p:spPr>
      </p:pic>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normAutofit/>
          </a:bodyPr>
          <a:lstStyle/>
          <a:p>
            <a:r>
              <a:rPr lang="en-US" dirty="0"/>
              <a:t>8 Aug 2017</a:t>
            </a:r>
            <a:br>
              <a:rPr lang="en-US" dirty="0"/>
            </a:br>
            <a:r>
              <a:rPr lang="en-US" dirty="0"/>
              <a:t>P-Band SAR – Slave Delta</a:t>
            </a:r>
          </a:p>
        </p:txBody>
      </p:sp>
      <p:sp>
        <p:nvSpPr>
          <p:cNvPr id="4" name="TextBox 3">
            <a:extLst>
              <a:ext uri="{FF2B5EF4-FFF2-40B4-BE49-F238E27FC236}">
                <a16:creationId xmlns:a16="http://schemas.microsoft.com/office/drawing/2014/main" id="{F033B1B0-36B5-D243-923A-C75CF11C4DAF}"/>
              </a:ext>
            </a:extLst>
          </p:cNvPr>
          <p:cNvSpPr txBox="1"/>
          <p:nvPr/>
        </p:nvSpPr>
        <p:spPr>
          <a:xfrm>
            <a:off x="1390624" y="5986707"/>
            <a:ext cx="6912144" cy="400110"/>
          </a:xfrm>
          <a:prstGeom prst="rect">
            <a:avLst/>
          </a:prstGeom>
          <a:noFill/>
        </p:spPr>
        <p:txBody>
          <a:bodyPr wrap="none" rtlCol="0">
            <a:spAutoFit/>
          </a:bodyPr>
          <a:lstStyle/>
          <a:p>
            <a:r>
              <a:rPr lang="en-US" b="1" dirty="0">
                <a:solidFill>
                  <a:schemeClr val="bg1"/>
                </a:solidFill>
                <a:latin typeface="Arial"/>
                <a:cs typeface="Arial"/>
              </a:rPr>
              <a:t>Slave River Delta and outflow into the Great Slave Lake</a:t>
            </a:r>
          </a:p>
        </p:txBody>
      </p:sp>
    </p:spTree>
    <p:extLst>
      <p:ext uri="{BB962C8B-B14F-4D97-AF65-F5344CB8AC3E}">
        <p14:creationId xmlns:p14="http://schemas.microsoft.com/office/powerpoint/2010/main" val="2845835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997C4-7E41-6145-9B01-7D6B676D1005}"/>
              </a:ext>
            </a:extLst>
          </p:cNvPr>
          <p:cNvPicPr>
            <a:picLocks noChangeAspect="1"/>
          </p:cNvPicPr>
          <p:nvPr/>
        </p:nvPicPr>
        <p:blipFill>
          <a:blip r:embed="rId2"/>
          <a:stretch>
            <a:fillRect/>
          </a:stretch>
        </p:blipFill>
        <p:spPr>
          <a:xfrm>
            <a:off x="1253613" y="1371600"/>
            <a:ext cx="9758419" cy="5486400"/>
          </a:xfrm>
          <a:prstGeom prst="rect">
            <a:avLst/>
          </a:prstGeom>
        </p:spPr>
      </p:pic>
      <p:sp>
        <p:nvSpPr>
          <p:cNvPr id="2" name="Title 1">
            <a:extLst>
              <a:ext uri="{FF2B5EF4-FFF2-40B4-BE49-F238E27FC236}">
                <a16:creationId xmlns:a16="http://schemas.microsoft.com/office/drawing/2014/main" id="{47180404-33DE-5A4B-B876-9739ED7149D4}"/>
              </a:ext>
            </a:extLst>
          </p:cNvPr>
          <p:cNvSpPr>
            <a:spLocks noGrp="1"/>
          </p:cNvSpPr>
          <p:nvPr>
            <p:ph type="title"/>
          </p:nvPr>
        </p:nvSpPr>
        <p:spPr/>
        <p:txBody>
          <a:bodyPr>
            <a:normAutofit fontScale="90000"/>
          </a:bodyPr>
          <a:lstStyle/>
          <a:p>
            <a:r>
              <a:rPr lang="en-US" dirty="0"/>
              <a:t>NWT First Nations Students Experience ABoVE Airborne Science</a:t>
            </a:r>
          </a:p>
        </p:txBody>
      </p:sp>
      <p:sp>
        <p:nvSpPr>
          <p:cNvPr id="5" name="TextBox 4">
            <a:extLst>
              <a:ext uri="{FF2B5EF4-FFF2-40B4-BE49-F238E27FC236}">
                <a16:creationId xmlns:a16="http://schemas.microsoft.com/office/drawing/2014/main" id="{409558F5-52BD-084A-ADDD-00E9C587A8BE}"/>
              </a:ext>
            </a:extLst>
          </p:cNvPr>
          <p:cNvSpPr txBox="1"/>
          <p:nvPr/>
        </p:nvSpPr>
        <p:spPr>
          <a:xfrm>
            <a:off x="2100374" y="6150114"/>
            <a:ext cx="8064896" cy="707886"/>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cabinradio.ca</a:t>
            </a:r>
            <a:r>
              <a:rPr lang="en-US" dirty="0">
                <a:solidFill>
                  <a:schemeClr val="bg1"/>
                </a:solidFill>
              </a:rPr>
              <a:t>/8862/news/environment/aboard-</a:t>
            </a:r>
            <a:r>
              <a:rPr lang="en-US" dirty="0" err="1">
                <a:solidFill>
                  <a:schemeClr val="bg1"/>
                </a:solidFill>
              </a:rPr>
              <a:t>nasa</a:t>
            </a:r>
            <a:r>
              <a:rPr lang="en-US" dirty="0">
                <a:solidFill>
                  <a:schemeClr val="bg1"/>
                </a:solidFill>
              </a:rPr>
              <a:t>-jet-</a:t>
            </a:r>
            <a:r>
              <a:rPr lang="en-US" dirty="0" err="1">
                <a:solidFill>
                  <a:schemeClr val="bg1"/>
                </a:solidFill>
              </a:rPr>
              <a:t>sahtu</a:t>
            </a:r>
            <a:r>
              <a:rPr lang="en-US" dirty="0">
                <a:solidFill>
                  <a:schemeClr val="bg1"/>
                </a:solidFill>
              </a:rPr>
              <a:t>-students-prepare-to-protect-the-land/</a:t>
            </a:r>
          </a:p>
        </p:txBody>
      </p:sp>
      <p:sp>
        <p:nvSpPr>
          <p:cNvPr id="6" name="TextBox 5">
            <a:extLst>
              <a:ext uri="{FF2B5EF4-FFF2-40B4-BE49-F238E27FC236}">
                <a16:creationId xmlns:a16="http://schemas.microsoft.com/office/drawing/2014/main" id="{836ED862-070B-3E4C-9E6F-B8199B9AD213}"/>
              </a:ext>
            </a:extLst>
          </p:cNvPr>
          <p:cNvSpPr txBox="1"/>
          <p:nvPr/>
        </p:nvSpPr>
        <p:spPr>
          <a:xfrm>
            <a:off x="9033605" y="1482611"/>
            <a:ext cx="1978427" cy="461665"/>
          </a:xfrm>
          <a:prstGeom prst="rect">
            <a:avLst/>
          </a:prstGeom>
          <a:noFill/>
        </p:spPr>
        <p:txBody>
          <a:bodyPr wrap="none" rtlCol="0">
            <a:spAutoFit/>
          </a:bodyPr>
          <a:lstStyle/>
          <a:p>
            <a:r>
              <a:rPr lang="en-US" sz="2400" b="1" dirty="0"/>
              <a:t>Cabin Radio</a:t>
            </a:r>
          </a:p>
        </p:txBody>
      </p:sp>
    </p:spTree>
    <p:extLst>
      <p:ext uri="{BB962C8B-B14F-4D97-AF65-F5344CB8AC3E}">
        <p14:creationId xmlns:p14="http://schemas.microsoft.com/office/powerpoint/2010/main" val="85017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220C-7539-E345-AAF5-B20526A94DE5}"/>
              </a:ext>
            </a:extLst>
          </p:cNvPr>
          <p:cNvSpPr>
            <a:spLocks noGrp="1"/>
          </p:cNvSpPr>
          <p:nvPr>
            <p:ph type="title"/>
          </p:nvPr>
        </p:nvSpPr>
        <p:spPr/>
        <p:txBody>
          <a:bodyPr/>
          <a:lstStyle/>
          <a:p>
            <a:endParaRPr lang="en-US"/>
          </a:p>
        </p:txBody>
      </p:sp>
      <p:pic>
        <p:nvPicPr>
          <p:cNvPr id="4" name="Picture 2" descr="https://s3-us-west-2.amazonaws.com/ktoo/2018/08/ABOVE5-650x487.jpg">
            <a:extLst>
              <a:ext uri="{FF2B5EF4-FFF2-40B4-BE49-F238E27FC236}">
                <a16:creationId xmlns:a16="http://schemas.microsoft.com/office/drawing/2014/main" id="{CA139FB6-E1AF-3C4E-ACCA-13A8F39DA4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8DFF2B-26B1-AE49-B6A3-19557B005DF8}"/>
              </a:ext>
            </a:extLst>
          </p:cNvPr>
          <p:cNvSpPr txBox="1"/>
          <p:nvPr/>
        </p:nvSpPr>
        <p:spPr>
          <a:xfrm>
            <a:off x="722671" y="6163053"/>
            <a:ext cx="10264877" cy="369332"/>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www.ktoo.org</a:t>
            </a:r>
            <a:r>
              <a:rPr lang="en-US" dirty="0">
                <a:solidFill>
                  <a:schemeClr val="bg1"/>
                </a:solidFill>
              </a:rPr>
              <a:t>/2018/08/30/in-the-air-with-nasa-studying-environmental-change-from-40000-feet/</a:t>
            </a:r>
          </a:p>
        </p:txBody>
      </p:sp>
      <p:sp>
        <p:nvSpPr>
          <p:cNvPr id="6" name="TextBox 5">
            <a:extLst>
              <a:ext uri="{FF2B5EF4-FFF2-40B4-BE49-F238E27FC236}">
                <a16:creationId xmlns:a16="http://schemas.microsoft.com/office/drawing/2014/main" id="{51C88169-8A0D-4149-8145-04D31D71E5F7}"/>
              </a:ext>
            </a:extLst>
          </p:cNvPr>
          <p:cNvSpPr txBox="1"/>
          <p:nvPr/>
        </p:nvSpPr>
        <p:spPr>
          <a:xfrm>
            <a:off x="9317246" y="208432"/>
            <a:ext cx="3030831" cy="461665"/>
          </a:xfrm>
          <a:prstGeom prst="rect">
            <a:avLst/>
          </a:prstGeom>
          <a:noFill/>
        </p:spPr>
        <p:txBody>
          <a:bodyPr wrap="none" rtlCol="0">
            <a:spAutoFit/>
          </a:bodyPr>
          <a:lstStyle/>
          <a:p>
            <a:r>
              <a:rPr lang="en-US" sz="2400" b="1" dirty="0">
                <a:solidFill>
                  <a:schemeClr val="bg1"/>
                </a:solidFill>
              </a:rPr>
              <a:t>KTOO Public Media</a:t>
            </a:r>
          </a:p>
        </p:txBody>
      </p:sp>
    </p:spTree>
    <p:extLst>
      <p:ext uri="{BB962C8B-B14F-4D97-AF65-F5344CB8AC3E}">
        <p14:creationId xmlns:p14="http://schemas.microsoft.com/office/powerpoint/2010/main" val="423633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AEE0-9844-5049-A277-DC85B7DA87BF}"/>
              </a:ext>
            </a:extLst>
          </p:cNvPr>
          <p:cNvSpPr>
            <a:spLocks noGrp="1"/>
          </p:cNvSpPr>
          <p:nvPr>
            <p:ph type="title"/>
          </p:nvPr>
        </p:nvSpPr>
        <p:spPr/>
        <p:txBody>
          <a:bodyPr/>
          <a:lstStyle/>
          <a:p>
            <a:r>
              <a:rPr lang="en-US" dirty="0"/>
              <a:t>The ABoVE BBQ Tradition Continues</a:t>
            </a:r>
          </a:p>
        </p:txBody>
      </p:sp>
      <p:pic>
        <p:nvPicPr>
          <p:cNvPr id="4" name="Picture 3">
            <a:extLst>
              <a:ext uri="{FF2B5EF4-FFF2-40B4-BE49-F238E27FC236}">
                <a16:creationId xmlns:a16="http://schemas.microsoft.com/office/drawing/2014/main" id="{17219C66-2628-0743-95E9-DE5315C526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46" y="1371600"/>
            <a:ext cx="6457687" cy="5486400"/>
          </a:xfrm>
          <a:prstGeom prst="rect">
            <a:avLst/>
          </a:prstGeom>
        </p:spPr>
      </p:pic>
      <p:pic>
        <p:nvPicPr>
          <p:cNvPr id="5" name="Picture 4">
            <a:extLst>
              <a:ext uri="{FF2B5EF4-FFF2-40B4-BE49-F238E27FC236}">
                <a16:creationId xmlns:a16="http://schemas.microsoft.com/office/drawing/2014/main" id="{1B5A4591-3F9F-A84F-93EF-8C4C132BB0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4103" y="1332879"/>
            <a:ext cx="6282812" cy="5486400"/>
          </a:xfrm>
          <a:prstGeom prst="rect">
            <a:avLst/>
          </a:prstGeom>
        </p:spPr>
      </p:pic>
    </p:spTree>
    <p:extLst>
      <p:ext uri="{BB962C8B-B14F-4D97-AF65-F5344CB8AC3E}">
        <p14:creationId xmlns:p14="http://schemas.microsoft.com/office/powerpoint/2010/main" val="226971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EDC-704F-D34F-BA1F-6DFA3CCB4254}"/>
              </a:ext>
            </a:extLst>
          </p:cNvPr>
          <p:cNvSpPr>
            <a:spLocks noGrp="1"/>
          </p:cNvSpPr>
          <p:nvPr>
            <p:ph type="title"/>
          </p:nvPr>
        </p:nvSpPr>
        <p:spPr>
          <a:xfrm>
            <a:off x="3275806" y="7316"/>
            <a:ext cx="8386107" cy="1325563"/>
          </a:xfrm>
        </p:spPr>
        <p:txBody>
          <a:bodyPr/>
          <a:lstStyle/>
          <a:p>
            <a:r>
              <a:rPr lang="en-US" dirty="0"/>
              <a:t>2017 - 2018 ABoVE Airborne Teams</a:t>
            </a:r>
          </a:p>
        </p:txBody>
      </p:sp>
      <p:pic>
        <p:nvPicPr>
          <p:cNvPr id="4" name="Picture 3" descr="DSC_0088.JPG">
            <a:extLst>
              <a:ext uri="{FF2B5EF4-FFF2-40B4-BE49-F238E27FC236}">
                <a16:creationId xmlns:a16="http://schemas.microsoft.com/office/drawing/2014/main" id="{05DA22EE-06BC-C840-B47C-EC7CDEB6B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972" y="3018312"/>
            <a:ext cx="2743200" cy="1828800"/>
          </a:xfrm>
          <a:prstGeom prst="rect">
            <a:avLst/>
          </a:prstGeom>
        </p:spPr>
      </p:pic>
      <p:pic>
        <p:nvPicPr>
          <p:cNvPr id="5" name="Picture 4" descr="DSC_0111.JPG">
            <a:extLst>
              <a:ext uri="{FF2B5EF4-FFF2-40B4-BE49-F238E27FC236}">
                <a16:creationId xmlns:a16="http://schemas.microsoft.com/office/drawing/2014/main" id="{14111DF3-D2D9-EF49-BE3D-A6F63589F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972" y="1119809"/>
            <a:ext cx="2743200" cy="1828800"/>
          </a:xfrm>
          <a:prstGeom prst="rect">
            <a:avLst/>
          </a:prstGeom>
        </p:spPr>
      </p:pic>
      <p:pic>
        <p:nvPicPr>
          <p:cNvPr id="6" name="Picture 5" descr="DSC_0127.JPG">
            <a:extLst>
              <a:ext uri="{FF2B5EF4-FFF2-40B4-BE49-F238E27FC236}">
                <a16:creationId xmlns:a16="http://schemas.microsoft.com/office/drawing/2014/main" id="{2492F088-C7C2-6746-A4C5-B41BC4F462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9384" y="1119809"/>
            <a:ext cx="2743200" cy="1828800"/>
          </a:xfrm>
          <a:prstGeom prst="rect">
            <a:avLst/>
          </a:prstGeom>
        </p:spPr>
      </p:pic>
      <p:pic>
        <p:nvPicPr>
          <p:cNvPr id="7" name="Picture 6" descr="DSC_0267.JPG">
            <a:extLst>
              <a:ext uri="{FF2B5EF4-FFF2-40B4-BE49-F238E27FC236}">
                <a16:creationId xmlns:a16="http://schemas.microsoft.com/office/drawing/2014/main" id="{705C01E7-2A62-5D42-A572-2BFB957CF1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7232" y="1087436"/>
            <a:ext cx="2743200" cy="1828800"/>
          </a:xfrm>
          <a:prstGeom prst="rect">
            <a:avLst/>
          </a:prstGeom>
        </p:spPr>
      </p:pic>
      <p:pic>
        <p:nvPicPr>
          <p:cNvPr id="8" name="Picture 7">
            <a:extLst>
              <a:ext uri="{FF2B5EF4-FFF2-40B4-BE49-F238E27FC236}">
                <a16:creationId xmlns:a16="http://schemas.microsoft.com/office/drawing/2014/main" id="{9FF56D67-FD1E-6C40-8848-A22E735015E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9384" y="3016883"/>
            <a:ext cx="2743200" cy="1830229"/>
          </a:xfrm>
          <a:prstGeom prst="rect">
            <a:avLst/>
          </a:prstGeom>
        </p:spPr>
      </p:pic>
      <p:pic>
        <p:nvPicPr>
          <p:cNvPr id="9" name="Picture 8" descr="DSC_1183.jpg">
            <a:extLst>
              <a:ext uri="{FF2B5EF4-FFF2-40B4-BE49-F238E27FC236}">
                <a16:creationId xmlns:a16="http://schemas.microsoft.com/office/drawing/2014/main" id="{395613CE-493B-9246-96A7-5D3265D61B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99384" y="4967279"/>
            <a:ext cx="2743200" cy="1480899"/>
          </a:xfrm>
          <a:prstGeom prst="rect">
            <a:avLst/>
          </a:prstGeom>
        </p:spPr>
      </p:pic>
      <p:pic>
        <p:nvPicPr>
          <p:cNvPr id="10" name="Picture 9" descr="Unknown.jpeg">
            <a:extLst>
              <a:ext uri="{FF2B5EF4-FFF2-40B4-BE49-F238E27FC236}">
                <a16:creationId xmlns:a16="http://schemas.microsoft.com/office/drawing/2014/main" id="{129AD194-BB28-6448-A1FD-EAE1196CBA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7232" y="3019026"/>
            <a:ext cx="2743200" cy="1828086"/>
          </a:xfrm>
          <a:prstGeom prst="rect">
            <a:avLst/>
          </a:prstGeom>
        </p:spPr>
      </p:pic>
      <p:pic>
        <p:nvPicPr>
          <p:cNvPr id="12" name="Picture 11" descr="DSC_0288.JPG">
            <a:extLst>
              <a:ext uri="{FF2B5EF4-FFF2-40B4-BE49-F238E27FC236}">
                <a16:creationId xmlns:a16="http://schemas.microsoft.com/office/drawing/2014/main" id="{A5853EF8-A82E-7843-9C99-CD8C229AA9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9972" y="4967279"/>
            <a:ext cx="2743200" cy="1816925"/>
          </a:xfrm>
          <a:prstGeom prst="rect">
            <a:avLst/>
          </a:prstGeom>
        </p:spPr>
      </p:pic>
      <p:pic>
        <p:nvPicPr>
          <p:cNvPr id="13" name="Picture 12">
            <a:extLst>
              <a:ext uri="{FF2B5EF4-FFF2-40B4-BE49-F238E27FC236}">
                <a16:creationId xmlns:a16="http://schemas.microsoft.com/office/drawing/2014/main" id="{405580E9-2F21-434B-AB48-C6BAE50673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55080" y="1087436"/>
            <a:ext cx="2743200" cy="1828800"/>
          </a:xfrm>
          <a:prstGeom prst="rect">
            <a:avLst/>
          </a:prstGeom>
        </p:spPr>
      </p:pic>
      <p:pic>
        <p:nvPicPr>
          <p:cNvPr id="14" name="Picture 13">
            <a:extLst>
              <a:ext uri="{FF2B5EF4-FFF2-40B4-BE49-F238E27FC236}">
                <a16:creationId xmlns:a16="http://schemas.microsoft.com/office/drawing/2014/main" id="{AC848273-DC6F-E54A-B5D3-CC7DDEFBDD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55080" y="3018312"/>
            <a:ext cx="2743200" cy="1828800"/>
          </a:xfrm>
          <a:prstGeom prst="rect">
            <a:avLst/>
          </a:prstGeom>
        </p:spPr>
      </p:pic>
      <p:pic>
        <p:nvPicPr>
          <p:cNvPr id="15" name="Picture 14">
            <a:extLst>
              <a:ext uri="{FF2B5EF4-FFF2-40B4-BE49-F238E27FC236}">
                <a16:creationId xmlns:a16="http://schemas.microsoft.com/office/drawing/2014/main" id="{D58F3FE8-B864-CB4F-BE6E-58D302F4C7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55080" y="4967279"/>
            <a:ext cx="2743200" cy="1828800"/>
          </a:xfrm>
          <a:prstGeom prst="rect">
            <a:avLst/>
          </a:prstGeom>
        </p:spPr>
      </p:pic>
      <p:pic>
        <p:nvPicPr>
          <p:cNvPr id="16" name="Picture 15" descr="DSC_6716.JPG">
            <a:extLst>
              <a:ext uri="{FF2B5EF4-FFF2-40B4-BE49-F238E27FC236}">
                <a16:creationId xmlns:a16="http://schemas.microsoft.com/office/drawing/2014/main" id="{7FA91767-88AD-F944-A8FA-6C5BF8F12A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77232" y="4949902"/>
            <a:ext cx="2743200" cy="1816925"/>
          </a:xfrm>
          <a:prstGeom prst="rect">
            <a:avLst/>
          </a:prstGeom>
        </p:spPr>
      </p:pic>
    </p:spTree>
    <p:extLst>
      <p:ext uri="{BB962C8B-B14F-4D97-AF65-F5344CB8AC3E}">
        <p14:creationId xmlns:p14="http://schemas.microsoft.com/office/powerpoint/2010/main" val="3006053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EDC-704F-D34F-BA1F-6DFA3CCB4254}"/>
              </a:ext>
            </a:extLst>
          </p:cNvPr>
          <p:cNvSpPr>
            <a:spLocks noGrp="1"/>
          </p:cNvSpPr>
          <p:nvPr>
            <p:ph type="title"/>
          </p:nvPr>
        </p:nvSpPr>
        <p:spPr>
          <a:xfrm>
            <a:off x="3275806" y="7316"/>
            <a:ext cx="8386107" cy="848881"/>
          </a:xfrm>
        </p:spPr>
        <p:txBody>
          <a:bodyPr/>
          <a:lstStyle/>
          <a:p>
            <a:r>
              <a:rPr lang="en-US" dirty="0"/>
              <a:t>2019 ABoVE Airborne Teams</a:t>
            </a:r>
          </a:p>
        </p:txBody>
      </p:sp>
      <p:pic>
        <p:nvPicPr>
          <p:cNvPr id="11" name="Picture 10">
            <a:extLst>
              <a:ext uri="{FF2B5EF4-FFF2-40B4-BE49-F238E27FC236}">
                <a16:creationId xmlns:a16="http://schemas.microsoft.com/office/drawing/2014/main" id="{F0E85A8D-7EC3-384C-8894-23A79D2E51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8309964" y="4013595"/>
            <a:ext cx="3657600" cy="2743200"/>
          </a:xfrm>
          <a:prstGeom prst="rect">
            <a:avLst/>
          </a:prstGeom>
        </p:spPr>
      </p:pic>
      <p:pic>
        <p:nvPicPr>
          <p:cNvPr id="17" name="Picture 16">
            <a:extLst>
              <a:ext uri="{FF2B5EF4-FFF2-40B4-BE49-F238E27FC236}">
                <a16:creationId xmlns:a16="http://schemas.microsoft.com/office/drawing/2014/main" id="{B8E63C4E-6357-AB4A-A651-DDC550344A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165" y="1210154"/>
            <a:ext cx="3774854" cy="2743200"/>
          </a:xfrm>
          <a:prstGeom prst="rect">
            <a:avLst/>
          </a:prstGeom>
        </p:spPr>
      </p:pic>
      <p:pic>
        <p:nvPicPr>
          <p:cNvPr id="18" name="Picture 17">
            <a:extLst>
              <a:ext uri="{FF2B5EF4-FFF2-40B4-BE49-F238E27FC236}">
                <a16:creationId xmlns:a16="http://schemas.microsoft.com/office/drawing/2014/main" id="{0CE73E5D-4D81-B348-BAAA-0AD14BFDB9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3464" y="1210154"/>
            <a:ext cx="4114800" cy="2743200"/>
          </a:xfrm>
          <a:prstGeom prst="rect">
            <a:avLst/>
          </a:prstGeom>
        </p:spPr>
      </p:pic>
      <p:pic>
        <p:nvPicPr>
          <p:cNvPr id="20" name="Picture 19">
            <a:extLst>
              <a:ext uri="{FF2B5EF4-FFF2-40B4-BE49-F238E27FC236}">
                <a16:creationId xmlns:a16="http://schemas.microsoft.com/office/drawing/2014/main" id="{9796B6BC-94A2-6A40-9E29-95599E312D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9964" y="1210154"/>
            <a:ext cx="3657600" cy="2743200"/>
          </a:xfrm>
          <a:prstGeom prst="rect">
            <a:avLst/>
          </a:prstGeom>
        </p:spPr>
      </p:pic>
      <p:pic>
        <p:nvPicPr>
          <p:cNvPr id="22" name="Picture 21">
            <a:extLst>
              <a:ext uri="{FF2B5EF4-FFF2-40B4-BE49-F238E27FC236}">
                <a16:creationId xmlns:a16="http://schemas.microsoft.com/office/drawing/2014/main" id="{898BCDFE-82AA-1E41-8020-48DB846896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89019" y="4013595"/>
            <a:ext cx="4303691" cy="2743200"/>
          </a:xfrm>
          <a:prstGeom prst="rect">
            <a:avLst/>
          </a:prstGeom>
        </p:spPr>
      </p:pic>
      <p:pic>
        <p:nvPicPr>
          <p:cNvPr id="24" name="Picture 23">
            <a:extLst>
              <a:ext uri="{FF2B5EF4-FFF2-40B4-BE49-F238E27FC236}">
                <a16:creationId xmlns:a16="http://schemas.microsoft.com/office/drawing/2014/main" id="{0067494E-E660-6344-A155-E70FE25940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165" y="4013595"/>
            <a:ext cx="3657600" cy="2743200"/>
          </a:xfrm>
          <a:prstGeom prst="rect">
            <a:avLst/>
          </a:prstGeom>
        </p:spPr>
      </p:pic>
    </p:spTree>
    <p:extLst>
      <p:ext uri="{BB962C8B-B14F-4D97-AF65-F5344CB8AC3E}">
        <p14:creationId xmlns:p14="http://schemas.microsoft.com/office/powerpoint/2010/main" val="52251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8747-5FBD-1747-95C1-2CFD090C4366}"/>
              </a:ext>
            </a:extLst>
          </p:cNvPr>
          <p:cNvSpPr>
            <a:spLocks noGrp="1"/>
          </p:cNvSpPr>
          <p:nvPr>
            <p:ph type="title"/>
          </p:nvPr>
        </p:nvSpPr>
        <p:spPr/>
        <p:txBody>
          <a:bodyPr/>
          <a:lstStyle/>
          <a:p>
            <a:endParaRPr lang="en-US"/>
          </a:p>
        </p:txBody>
      </p:sp>
      <p:pic>
        <p:nvPicPr>
          <p:cNvPr id="1028" name="Picture 4" descr="UAVSAR slideshow - slide 7">
            <a:extLst>
              <a:ext uri="{FF2B5EF4-FFF2-40B4-BE49-F238E27FC236}">
                <a16:creationId xmlns:a16="http://schemas.microsoft.com/office/drawing/2014/main" id="{D119B686-81C2-3A48-BE0D-D1DD1FE61BF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1"/>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6EBBB1-6CE9-8742-BC85-EE5B2D2743CA}"/>
              </a:ext>
            </a:extLst>
          </p:cNvPr>
          <p:cNvSpPr txBox="1"/>
          <p:nvPr/>
        </p:nvSpPr>
        <p:spPr>
          <a:xfrm>
            <a:off x="4298440" y="7316"/>
            <a:ext cx="7260321" cy="830997"/>
          </a:xfrm>
          <a:prstGeom prst="rect">
            <a:avLst/>
          </a:prstGeom>
          <a:noFill/>
        </p:spPr>
        <p:txBody>
          <a:bodyPr wrap="none" rtlCol="0">
            <a:spAutoFit/>
          </a:bodyPr>
          <a:lstStyle/>
          <a:p>
            <a:r>
              <a:rPr lang="en-US" sz="4800" b="1" dirty="0">
                <a:solidFill>
                  <a:schemeClr val="bg1"/>
                </a:solidFill>
              </a:rPr>
              <a:t>ABoVE SAR Remote Sensing</a:t>
            </a:r>
          </a:p>
        </p:txBody>
      </p:sp>
    </p:spTree>
    <p:extLst>
      <p:ext uri="{BB962C8B-B14F-4D97-AF65-F5344CB8AC3E}">
        <p14:creationId xmlns:p14="http://schemas.microsoft.com/office/powerpoint/2010/main" val="64834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E25B-2F63-0740-96D0-07374C7AA25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8C101AE-DEDC-094D-943F-AED02FBB44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41811"/>
          </a:xfrm>
          <a:prstGeom prst="rect">
            <a:avLst/>
          </a:prstGeom>
        </p:spPr>
      </p:pic>
      <p:sp>
        <p:nvSpPr>
          <p:cNvPr id="4" name="TextBox 3">
            <a:extLst>
              <a:ext uri="{FF2B5EF4-FFF2-40B4-BE49-F238E27FC236}">
                <a16:creationId xmlns:a16="http://schemas.microsoft.com/office/drawing/2014/main" id="{F521FE1C-CDE5-5642-96E5-D6ED7CE3F19C}"/>
              </a:ext>
            </a:extLst>
          </p:cNvPr>
          <p:cNvSpPr txBox="1"/>
          <p:nvPr/>
        </p:nvSpPr>
        <p:spPr>
          <a:xfrm>
            <a:off x="0" y="7316"/>
            <a:ext cx="12192000" cy="1569660"/>
          </a:xfrm>
          <a:prstGeom prst="rect">
            <a:avLst/>
          </a:prstGeom>
          <a:noFill/>
        </p:spPr>
        <p:txBody>
          <a:bodyPr wrap="square" rtlCol="0">
            <a:spAutoFit/>
          </a:bodyPr>
          <a:lstStyle/>
          <a:p>
            <a:pPr algn="ctr"/>
            <a:r>
              <a:rPr lang="en-US" sz="4800" b="1" dirty="0">
                <a:solidFill>
                  <a:schemeClr val="bg1"/>
                </a:solidFill>
              </a:rPr>
              <a:t>Fire Disturbance, Permafrost, </a:t>
            </a:r>
          </a:p>
          <a:p>
            <a:pPr algn="ctr"/>
            <a:r>
              <a:rPr lang="en-US" sz="4800" b="1" dirty="0">
                <a:solidFill>
                  <a:schemeClr val="bg1"/>
                </a:solidFill>
              </a:rPr>
              <a:t>Carbon &amp; Hydrology</a:t>
            </a:r>
          </a:p>
        </p:txBody>
      </p:sp>
      <p:sp>
        <p:nvSpPr>
          <p:cNvPr id="5" name="TextBox 4">
            <a:extLst>
              <a:ext uri="{FF2B5EF4-FFF2-40B4-BE49-F238E27FC236}">
                <a16:creationId xmlns:a16="http://schemas.microsoft.com/office/drawing/2014/main" id="{A1361A98-A424-C64F-AA77-1B19830EEA98}"/>
              </a:ext>
            </a:extLst>
          </p:cNvPr>
          <p:cNvSpPr txBox="1"/>
          <p:nvPr/>
        </p:nvSpPr>
        <p:spPr>
          <a:xfrm>
            <a:off x="3060906" y="5958348"/>
            <a:ext cx="6070188" cy="584775"/>
          </a:xfrm>
          <a:prstGeom prst="rect">
            <a:avLst/>
          </a:prstGeom>
          <a:noFill/>
        </p:spPr>
        <p:txBody>
          <a:bodyPr wrap="none" rtlCol="0">
            <a:spAutoFit/>
          </a:bodyPr>
          <a:lstStyle/>
          <a:p>
            <a:r>
              <a:rPr lang="en-US" sz="3200" b="1" dirty="0">
                <a:solidFill>
                  <a:schemeClr val="bg1"/>
                </a:solidFill>
              </a:rPr>
              <a:t>2014 Fires Raging near Yellowknife</a:t>
            </a:r>
          </a:p>
        </p:txBody>
      </p:sp>
    </p:spTree>
    <p:extLst>
      <p:ext uri="{BB962C8B-B14F-4D97-AF65-F5344CB8AC3E}">
        <p14:creationId xmlns:p14="http://schemas.microsoft.com/office/powerpoint/2010/main" val="4010871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3620</TotalTime>
  <Words>1064</Words>
  <Application>Microsoft Macintosh PowerPoint</Application>
  <PresentationFormat>Widescreen</PresentationFormat>
  <Paragraphs>191</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Abadi</vt:lpstr>
      <vt:lpstr>Arial</vt:lpstr>
      <vt:lpstr>Calibri</vt:lpstr>
      <vt:lpstr>Calibri Light</vt:lpstr>
      <vt:lpstr>Times New Roman</vt:lpstr>
      <vt:lpstr>Office Theme</vt:lpstr>
      <vt:lpstr>PowerPoint Presentation</vt:lpstr>
      <vt:lpstr>ABoVE Airborne Campaigns</vt:lpstr>
      <vt:lpstr>PowerPoint Presentation</vt:lpstr>
      <vt:lpstr>PowerPoint Presentation</vt:lpstr>
      <vt:lpstr>PowerPoint Presentation</vt:lpstr>
      <vt:lpstr>2017 - 2018 ABoVE Airborne Teams</vt:lpstr>
      <vt:lpstr>2019 ABoVE Airborne Teams</vt:lpstr>
      <vt:lpstr>PowerPoint Presentation</vt:lpstr>
      <vt:lpstr>PowerPoint Presentation</vt:lpstr>
      <vt:lpstr>ABoVE Flight Lines Sample  2014 &amp; 2015 Burned Areas</vt:lpstr>
      <vt:lpstr>Polarized SAR Mapping of Boreal Fire Disturbance: Great Slave Lake Region</vt:lpstr>
      <vt:lpstr>PowerPoint Presentation</vt:lpstr>
      <vt:lpstr>ABoVE Field Work Ties  Fire Severity to Remote Sensing</vt:lpstr>
      <vt:lpstr>L-band SAR Observations of  Fire-induced Subsidence: Kakisa Lake</vt:lpstr>
      <vt:lpstr>InSAR Characterization of the 2007 Anukutuvuk River Fire Scar</vt:lpstr>
      <vt:lpstr>L-band InSAR Quantifies Increased Subsidence in ARFS Burn Areas</vt:lpstr>
      <vt:lpstr>YK Deltat Field Data Confirm Accelerated Permafrost Degradation in Burn Scars</vt:lpstr>
      <vt:lpstr>PowerPoint Presentation</vt:lpstr>
      <vt:lpstr>PowerPoint Presentation</vt:lpstr>
      <vt:lpstr>2015 YK Tundra Fire Deepens ALT &amp; Increases Soil Moisture</vt:lpstr>
      <vt:lpstr>PowerPoint Presentation</vt:lpstr>
      <vt:lpstr>12 July 2019/DOY 193: Barrow</vt:lpstr>
      <vt:lpstr>PowerPoint Presentation</vt:lpstr>
      <vt:lpstr>PowerPoint Presentation</vt:lpstr>
      <vt:lpstr>3 Aug 2017/DOY 215</vt:lpstr>
      <vt:lpstr>1 August 2019: Summer Field Work @CHARS – Cambridge Bay</vt:lpstr>
      <vt:lpstr>1 August 2019/DOY 213 CHARS – Cambridge Bay Gird #1</vt:lpstr>
      <vt:lpstr>1 August 2019/DOY 213 CHARS – Cambridge Bay Gird #1</vt:lpstr>
      <vt:lpstr>1 August 2019/DOY 213 CHARS – Cambridge Bay Gird #1</vt:lpstr>
      <vt:lpstr>1 August 2019/DOY 213 CHARS – Cambridge Bay Gird #1</vt:lpstr>
      <vt:lpstr>1 August 2019/DOY 213 CHARS – Cambridge Bay Gird #1</vt:lpstr>
      <vt:lpstr>1 August 2019/DOY 213 CHARS – Cambridge Bay: Lignin</vt:lpstr>
      <vt:lpstr>1 August 2019/DOY 213 CHARS – Cambridge Bay: Canopy N</vt:lpstr>
      <vt:lpstr>1 August 2019/DOY 213 CHARS – Cambridge Bay: Canopy N</vt:lpstr>
      <vt:lpstr>PowerPoint Presentation</vt:lpstr>
      <vt:lpstr>PowerPoint Presentation</vt:lpstr>
      <vt:lpstr>PowerPoint Presentation</vt:lpstr>
      <vt:lpstr>2 July 2019 - Kluane Lake, YT  Spruce Beetle Infestation &amp; Mortality</vt:lpstr>
      <vt:lpstr>16 July 2019/DOY 197 Sortie 2: Yellowknife Area INAC Sites</vt:lpstr>
      <vt:lpstr>16 July 2019/DOY 197 Sortie 2: Yellowknife Area INAC Sites</vt:lpstr>
      <vt:lpstr>AVIRIS-NG Mapping of the  NGEE-Arctic Council AK Watershed</vt:lpstr>
      <vt:lpstr>PowerPoint Presentation</vt:lpstr>
      <vt:lpstr>PowerPoint Presentation</vt:lpstr>
      <vt:lpstr>2019 LVIS Flight Lines &amp; QA</vt:lpstr>
      <vt:lpstr>PowerPoint Presentation</vt:lpstr>
      <vt:lpstr>PowerPoint Presentation</vt:lpstr>
      <vt:lpstr>PowerPoint Presentation</vt:lpstr>
      <vt:lpstr>PowerPoint Presentation</vt:lpstr>
      <vt:lpstr>PowerPoint Presentation</vt:lpstr>
      <vt:lpstr>PowerPoint Presentation</vt:lpstr>
      <vt:lpstr>SAR Observations of  Trans-boundary Watersheds</vt:lpstr>
      <vt:lpstr>8 Aug 2017 P-Band SAR – Slave Delta</vt:lpstr>
      <vt:lpstr>NWT First Nations Students Experience ABoVE Airborne Science</vt:lpstr>
      <vt:lpstr>PowerPoint Presentation</vt:lpstr>
      <vt:lpstr>The ABoVE BBQ Tradition Continues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Kendig, Leanne (GSFC-618.0)[GLOBAL SCIENCE &amp; TECHNOLOGY INC]</cp:lastModifiedBy>
  <cp:revision>140</cp:revision>
  <dcterms:created xsi:type="dcterms:W3CDTF">2019-03-06T17:17:42Z</dcterms:created>
  <dcterms:modified xsi:type="dcterms:W3CDTF">2019-10-02T15:00:36Z</dcterms:modified>
</cp:coreProperties>
</file>